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331" r:id="rId3"/>
    <p:sldId id="334" r:id="rId4"/>
    <p:sldId id="332" r:id="rId5"/>
    <p:sldId id="261" r:id="rId6"/>
    <p:sldId id="335" r:id="rId7"/>
    <p:sldId id="336" r:id="rId8"/>
    <p:sldId id="344" r:id="rId9"/>
    <p:sldId id="345" r:id="rId10"/>
    <p:sldId id="346" r:id="rId11"/>
    <p:sldId id="347" r:id="rId12"/>
    <p:sldId id="348" r:id="rId13"/>
    <p:sldId id="343" r:id="rId14"/>
    <p:sldId id="337" r:id="rId15"/>
    <p:sldId id="339" r:id="rId16"/>
    <p:sldId id="340" r:id="rId17"/>
    <p:sldId id="338" r:id="rId18"/>
    <p:sldId id="341" r:id="rId19"/>
  </p:sldIdLst>
  <p:sldSz cx="9906000" cy="6858000" type="A4"/>
  <p:notesSz cx="9906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orient="horz" pos="25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06"/>
    <p:restoredTop sz="94658"/>
  </p:normalViewPr>
  <p:slideViewPr>
    <p:cSldViewPr>
      <p:cViewPr>
        <p:scale>
          <a:sx n="66" d="100"/>
          <a:sy n="66" d="100"/>
        </p:scale>
        <p:origin x="27" y="-405"/>
      </p:cViewPr>
      <p:guideLst>
        <p:guide orient="horz" pos="720"/>
        <p:guide pos="288"/>
        <p:guide orient="horz" pos="25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95300" y="6461759"/>
            <a:ext cx="641603" cy="2484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78" y="2640851"/>
            <a:ext cx="9285605" cy="1466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08504" y="6506291"/>
            <a:ext cx="170561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112504" y="6418258"/>
            <a:ext cx="244475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yeon-kk/WSP_Final_Project.git" TargetMode="External"/><Relationship Id="rId2" Type="http://schemas.openxmlformats.org/officeDocument/2006/relationships/hyperlink" Target="http://soyeonkk.pythonanywhere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4780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38443" y="2148994"/>
            <a:ext cx="8229112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5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ko-KR" altLang="en-US" sz="3500" spc="-5" dirty="0">
                <a:solidFill>
                  <a:srgbClr val="FFFFFF"/>
                </a:solidFill>
                <a:latin typeface="Times New Roman"/>
                <a:cs typeface="Times New Roman"/>
              </a:rPr>
              <a:t> 보고서</a:t>
            </a:r>
            <a:endParaRPr sz="35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ko-KR" altLang="en-US" sz="3500" spc="-5" dirty="0">
                <a:solidFill>
                  <a:schemeClr val="bg1"/>
                </a:solidFill>
                <a:latin typeface="+mn-ea"/>
                <a:cs typeface="Times New Roman"/>
              </a:rPr>
              <a:t>제목 </a:t>
            </a:r>
            <a:r>
              <a:rPr lang="en-US" altLang="ko-KR" sz="3500" spc="-5" dirty="0">
                <a:solidFill>
                  <a:schemeClr val="bg1"/>
                </a:solidFill>
                <a:latin typeface="+mn-ea"/>
                <a:cs typeface="Times New Roman"/>
              </a:rPr>
              <a:t>:</a:t>
            </a:r>
            <a:r>
              <a:rPr lang="ko-KR" altLang="en-US" sz="3500" spc="-5" dirty="0">
                <a:solidFill>
                  <a:schemeClr val="bg1"/>
                </a:solidFill>
                <a:latin typeface="+mn-ea"/>
                <a:cs typeface="Times New Roman"/>
              </a:rPr>
              <a:t> 학생식당  혼잡도 모니터링 시스템</a:t>
            </a:r>
            <a:endParaRPr sz="3500" spc="-5" dirty="0">
              <a:solidFill>
                <a:schemeClr val="bg1"/>
              </a:solidFill>
              <a:latin typeface="+mn-ea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24600" y="3911489"/>
            <a:ext cx="3122787" cy="7643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chemeClr val="bg1"/>
                </a:solidFill>
                <a:latin typeface="+mn-ea"/>
                <a:cs typeface="Times New Roman"/>
              </a:rPr>
              <a:t>학번</a:t>
            </a:r>
            <a:r>
              <a:rPr lang="en-US" altLang="ko-KR" sz="2400" spc="-5" dirty="0">
                <a:solidFill>
                  <a:schemeClr val="bg1"/>
                </a:solidFill>
                <a:latin typeface="+mn-ea"/>
                <a:cs typeface="Times New Roman"/>
              </a:rPr>
              <a:t>:</a:t>
            </a:r>
            <a:r>
              <a:rPr lang="ko-KR" altLang="en-US" sz="2400" spc="-5" dirty="0">
                <a:solidFill>
                  <a:schemeClr val="bg1"/>
                </a:solidFill>
                <a:latin typeface="+mn-ea"/>
                <a:cs typeface="Times New Roman"/>
              </a:rPr>
              <a:t> </a:t>
            </a:r>
            <a:r>
              <a:rPr lang="en-US" altLang="ko-KR" sz="2400" spc="-5" dirty="0">
                <a:solidFill>
                  <a:schemeClr val="bg1"/>
                </a:solidFill>
                <a:latin typeface="+mn-ea"/>
                <a:cs typeface="Times New Roman"/>
              </a:rPr>
              <a:t>2023105686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chemeClr val="bg1"/>
                </a:solidFill>
                <a:latin typeface="+mn-ea"/>
                <a:cs typeface="Times New Roman"/>
              </a:rPr>
              <a:t>이름 </a:t>
            </a:r>
            <a:r>
              <a:rPr lang="en-US" altLang="ko-KR" sz="2400" spc="-5" dirty="0">
                <a:solidFill>
                  <a:schemeClr val="bg1"/>
                </a:solidFill>
                <a:latin typeface="+mn-ea"/>
                <a:cs typeface="Times New Roman"/>
              </a:rPr>
              <a:t>:</a:t>
            </a:r>
            <a:r>
              <a:rPr lang="ko-KR" altLang="en-US" sz="2400" spc="-5" dirty="0">
                <a:solidFill>
                  <a:schemeClr val="bg1"/>
                </a:solidFill>
                <a:latin typeface="+mn-ea"/>
                <a:cs typeface="Times New Roman"/>
              </a:rPr>
              <a:t> 이소연</a:t>
            </a:r>
            <a:endParaRPr sz="2400" dirty="0">
              <a:solidFill>
                <a:schemeClr val="bg1"/>
              </a:solidFill>
              <a:latin typeface="+mn-ea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119628" y="5259323"/>
            <a:ext cx="1036319" cy="4023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254215" y="5285013"/>
            <a:ext cx="24187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20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2000" b="1" spc="-12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20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138" y="630845"/>
            <a:ext cx="510846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altLang="ko-KR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Mobile/</a:t>
            </a:r>
            <a:r>
              <a:rPr lang="en-US" altLang="ko-KR" sz="2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r>
              <a:rPr lang="en-US" altLang="ko-KR" sz="240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Project</a:t>
            </a:r>
            <a:endParaRPr lang="en-US" altLang="ko-KR" sz="24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8B0C2-7071-927C-C28B-D48892329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3B1E0-DCA4-6B53-3ABD-B5A49F1DF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223D7F-C36C-107B-7BF2-246DBF4E4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887422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2-1.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사용자 보안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보안키를 이용한 로그인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보안 키를 이용해 관리자만 접근 가능한 관리자 페이지 제공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A5ACAD-B866-53DA-94B5-BBFD3F1C41A1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979755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2-2. Image Blog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및 관리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일부 확장 기능 가능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kumimoji="1" lang="en-US" altLang="ko-KR" sz="1200" i="1" spc="-5" dirty="0">
                <a:solidFill>
                  <a:srgbClr val="FF0000"/>
                </a:solidFill>
                <a:latin typeface="+mn-ea"/>
              </a:rPr>
              <a:t>Edge</a:t>
            </a:r>
            <a:r>
              <a:rPr kumimoji="1" lang="ko-KR" altLang="en-US" sz="1200" i="1" spc="-5" dirty="0">
                <a:solidFill>
                  <a:srgbClr val="FF0000"/>
                </a:solidFill>
                <a:latin typeface="+mn-ea"/>
              </a:rPr>
              <a:t> </a:t>
            </a:r>
            <a:r>
              <a:rPr kumimoji="1" lang="en-US" altLang="ko-KR" sz="1200" i="1" spc="-5" dirty="0">
                <a:solidFill>
                  <a:srgbClr val="FF0000"/>
                </a:solidFill>
                <a:latin typeface="+mn-ea"/>
              </a:rPr>
              <a:t>System</a:t>
            </a:r>
            <a:r>
              <a:rPr kumimoji="1" lang="ko-KR" altLang="en-US" sz="1200" i="1" spc="-5" dirty="0">
                <a:solidFill>
                  <a:srgbClr val="FF0000"/>
                </a:solidFill>
                <a:latin typeface="+mn-ea"/>
              </a:rPr>
              <a:t>으로부터 전송된 이미지와 텍스트를 게시글 형태로 저장 및 관리</a:t>
            </a:r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1701398-9CCD-B812-1428-A0D01599FD8A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8874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Django REST Framework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기반 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를 통해 게시글 데이터를 외부 클라이언트에 제공함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4BEBBAE-61C7-CA37-64BE-8E9F5E4C5900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15286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2-4. Image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이미지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작성 시간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텍스트 정보를 포함한 게시글 목록을 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API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로 제공</a:t>
            </a:r>
            <a:endParaRPr lang="en-US" altLang="ko-KR" sz="1200" i="1" kern="0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kumimoji="1"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2-3 </a:t>
            </a:r>
            <a:r>
              <a:rPr kumimoji="1"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이미지를 보면 </a:t>
            </a:r>
            <a:r>
              <a:rPr kumimoji="1"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API</a:t>
            </a:r>
            <a:r>
              <a:rPr kumimoji="1"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로 목록을 받아와 화면에 뿌리는 것을 확인할 수 있음</a:t>
            </a:r>
            <a:endParaRPr kumimoji="1" lang="en-US" altLang="ko-KR" sz="800" i="1" kern="0" spc="-5" dirty="0">
              <a:solidFill>
                <a:srgbClr val="FF0000"/>
              </a:solidFill>
              <a:latin typeface="+mn-ea"/>
              <a:cs typeface="Malgun Gothic"/>
            </a:endParaRPr>
          </a:p>
        </p:txBody>
      </p:sp>
      <p:pic>
        <p:nvPicPr>
          <p:cNvPr id="8" name="그림 7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E41FD1C-0785-50D6-FB4B-493C6E0F5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54" y="2078790"/>
            <a:ext cx="3217545" cy="1725042"/>
          </a:xfrm>
          <a:prstGeom prst="rect">
            <a:avLst/>
          </a:prstGeom>
        </p:spPr>
      </p:pic>
      <p:pic>
        <p:nvPicPr>
          <p:cNvPr id="12" name="그림 11" descr="텍스트, 스크린샷, 소프트웨어, 컴퓨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BD8399-9116-8F83-B377-10B5F4D525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936"/>
          <a:stretch>
            <a:fillRect/>
          </a:stretch>
        </p:blipFill>
        <p:spPr>
          <a:xfrm>
            <a:off x="1129325" y="4917709"/>
            <a:ext cx="2909276" cy="1679204"/>
          </a:xfrm>
          <a:prstGeom prst="rect">
            <a:avLst/>
          </a:prstGeom>
        </p:spPr>
      </p:pic>
      <p:pic>
        <p:nvPicPr>
          <p:cNvPr id="14" name="그림 13" descr="텍스트, 스크린샷, 폰트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609E69-0839-D96F-B324-A9A4CE16D8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520" y="2191493"/>
            <a:ext cx="3296885" cy="177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14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FE62A-AC32-2ED9-4DBE-05890A2A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7AD99-E4F7-2C66-1881-6248595F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51DB4F-A935-0D3C-1AE9-A8BE88D1D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554272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관리자 대시보드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최근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24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시간 혼잡도 변화를 차트로 </a:t>
            </a:r>
            <a:r>
              <a:rPr lang="ko-KR" altLang="en-US" sz="1200" i="1" spc="-5" dirty="0" err="1">
                <a:solidFill>
                  <a:srgbClr val="FF0000"/>
                </a:solidFill>
                <a:latin typeface="+mn-ea"/>
                <a:cs typeface="Malgun Gothic"/>
              </a:rPr>
              <a:t>시각화하여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 관리자 모니터링을 지원함</a:t>
            </a:r>
            <a:endParaRPr lang="en-US" altLang="ko-KR" sz="1200" i="1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403225" lvl="1">
              <a:lnSpc>
                <a:spcPct val="100000"/>
              </a:lnSpc>
              <a:spcBef>
                <a:spcPts val="1440"/>
              </a:spcBef>
              <a:tabLst>
                <a:tab pos="690880" algn="l"/>
                <a:tab pos="691515" algn="l"/>
              </a:tabLst>
            </a:pP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(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기능 동작 캡처 화면 제시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)</a:t>
            </a:r>
            <a:endParaRPr lang="en-US" altLang="ko-KR" sz="1200" dirty="0">
              <a:latin typeface="+mn-ea"/>
              <a:cs typeface="Gulim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C1D796-EE66-8F33-37BF-6E0F85D7424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664558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관리자 로그아웃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로그아웃을 통해 관리자 인증 상태를 종료함</a:t>
            </a:r>
            <a:endParaRPr lang="en-US" altLang="ko-KR" sz="1200" i="1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메인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Gulim"/>
              </a:rPr>
              <a:t>/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대시보드 페이지에서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Gulim"/>
              </a:rPr>
              <a:t>‘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로그아웃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Gulim"/>
              </a:rPr>
              <a:t>‘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버튼을 클릭하면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Gulim"/>
              </a:rPr>
              <a:t>2-1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이미지 속의 로그인 페이지로 이동함을 확인할 수 있음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pic>
        <p:nvPicPr>
          <p:cNvPr id="6" name="그림 5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FF43389-A9EC-EB1F-A147-EEA1D3C56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7" y="2070903"/>
            <a:ext cx="4798775" cy="271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6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F4422-BB0D-3E5A-7E5E-14136C8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7A25E-EF9B-015E-ACE8-7A7A35A7B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3. Client System(Android, </a:t>
            </a:r>
            <a:r>
              <a:rPr lang="en-US" altLang="ko-KR" dirty="0">
                <a:solidFill>
                  <a:schemeClr val="tx2"/>
                </a:solidFill>
              </a:rPr>
              <a:t>Java</a:t>
            </a:r>
            <a:r>
              <a:rPr lang="ko-KR" altLang="en-US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개별 제안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94BAA-EF43-505D-E9D9-DC0027135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2823210" cy="1418337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3.1. Image list view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개별 제안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서버에서 수집된 혼잡도 이벤트를 시간순 이미지 목록으로 제공</a:t>
            </a:r>
            <a:endParaRPr lang="en-US" altLang="ko-KR" sz="1200" i="1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50B8A7-7FF0-6EAE-390E-8D3D5A0B7D5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2823210" cy="133113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3.2. Image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Android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앱에서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HTTP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통신을 통해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Django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서버의 게시글 데이터를 실시간으로 수신함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E01DD3E-BC55-0D0F-9780-7B8B684C16E3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2970882" cy="2280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3.3.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공통기능 및 추가기능을 활용한 사용자 시나리오 및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UI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최신 게시글을 기준으로 현재 혼잡도를 직관적인 대시보드 형태로 제공함</a:t>
            </a:r>
            <a:endParaRPr lang="en-US" altLang="ko-KR" sz="1200" i="1" kern="0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3-2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이미지를 보면 상태 </a:t>
            </a:r>
            <a:r>
              <a:rPr lang="ko-KR" altLang="en-US" sz="1200" i="1" kern="0" spc="-5" dirty="0" err="1">
                <a:solidFill>
                  <a:srgbClr val="FF0000"/>
                </a:solidFill>
                <a:latin typeface="+mn-ea"/>
                <a:cs typeface="Gulim"/>
              </a:rPr>
              <a:t>뱃지와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en-US" altLang="ko-KR" sz="1200" i="1" kern="0" spc="-5" dirty="0" err="1">
                <a:solidFill>
                  <a:srgbClr val="FF0000"/>
                </a:solidFill>
                <a:latin typeface="+mn-ea"/>
                <a:cs typeface="Gulim"/>
              </a:rPr>
              <a:t>progressbar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를 확인할 수 있음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0F8C301E-3D83-105C-BBF1-8DF4BD734E96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2860392" cy="1590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기타 추가 기능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이벤트 감지 및 알람</a:t>
            </a: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서버에 새로운 혼잡도 이벤트가 발생하면 자동 감지 후 사용자에게 알림을 제공함</a:t>
            </a:r>
            <a:endParaRPr lang="en-US" altLang="ko-KR" sz="1200" i="1" kern="0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233680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E569920-FECB-D885-349E-E66569556A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837" y="1057350"/>
            <a:ext cx="1427711" cy="25381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585A8BC-05FF-37F8-DA80-1F990366A0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289" y="1037337"/>
            <a:ext cx="1427711" cy="253815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288428A-2121-3ACD-B99A-DA2DE6573A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836" y="3962399"/>
            <a:ext cx="1427711" cy="253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54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6232A-58D9-EFAF-E142-261AA29A4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11783AD-4A19-F75E-4B88-637986810F13}"/>
              </a:ext>
            </a:extLst>
          </p:cNvPr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4824326-EE27-709E-7158-5943D15D3E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7807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1041FBD-FFD1-6639-E0FE-B73C65DCDC64}"/>
              </a:ext>
            </a:extLst>
          </p:cNvPr>
          <p:cNvSpPr txBox="1"/>
          <p:nvPr/>
        </p:nvSpPr>
        <p:spPr>
          <a:xfrm>
            <a:off x="574040" y="1124817"/>
            <a:ext cx="8080375" cy="20550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Edge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System (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분석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20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학생식당 내부 영상을 실시간으로 분석하여 사람 객체를 탐지하고 추적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착석</a:t>
            </a:r>
            <a:r>
              <a:rPr lang="en-US" altLang="ko-KR" sz="1600" dirty="0">
                <a:latin typeface="+mn-ea"/>
                <a:cs typeface="Gulim"/>
              </a:rPr>
              <a:t>/</a:t>
            </a:r>
            <a:r>
              <a:rPr lang="ko-KR" altLang="en-US" sz="1600" dirty="0">
                <a:latin typeface="+mn-ea"/>
                <a:cs typeface="Gulim"/>
              </a:rPr>
              <a:t>대기 인원을 자동 계산하여 혼잡도 상태를 판단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혼잡도 변화 발생 시 서버로 이벤트 데이터 전송</a:t>
            </a:r>
            <a:endParaRPr lang="en-US" altLang="ko-KR" sz="1600" dirty="0">
              <a:latin typeface="+mn-ea"/>
              <a:cs typeface="Gulim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dirty="0">
              <a:latin typeface="+mn-ea"/>
              <a:cs typeface="Gulim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FCDCF972-E1CA-1D01-12F9-07EB30035ACC}"/>
              </a:ext>
            </a:extLst>
          </p:cNvPr>
          <p:cNvSpPr txBox="1"/>
          <p:nvPr/>
        </p:nvSpPr>
        <p:spPr>
          <a:xfrm>
            <a:off x="574040" y="2895600"/>
            <a:ext cx="8080375" cy="15985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Service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System (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관리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/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중계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20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sz="1600" dirty="0">
                <a:latin typeface="+mn-ea"/>
                <a:cs typeface="Gulim"/>
              </a:rPr>
              <a:t>Edge System</a:t>
            </a:r>
            <a:r>
              <a:rPr lang="ko-KR" altLang="en-US" sz="1600" dirty="0">
                <a:latin typeface="+mn-ea"/>
                <a:cs typeface="Gulim"/>
              </a:rPr>
              <a:t>으로부터 전달받은 혼잡도 이벤트를 게시글 형태로 저장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sz="1600" dirty="0">
                <a:latin typeface="+mn-ea"/>
                <a:cs typeface="Gulim"/>
              </a:rPr>
              <a:t>RESTful API</a:t>
            </a:r>
            <a:r>
              <a:rPr lang="ko-KR" altLang="en-US" sz="1600" dirty="0">
                <a:latin typeface="+mn-ea"/>
                <a:cs typeface="Gulim"/>
              </a:rPr>
              <a:t>를 통해 클라이언트 및 관리자 페이지에 데이터 제공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관리자 대시보드를 통해 시간대별 혼잡 패턴 시각화</a:t>
            </a:r>
            <a:endParaRPr sz="1600" dirty="0">
              <a:latin typeface="+mn-ea"/>
              <a:cs typeface="Gulim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E8468F9E-FC9A-5243-E6E0-D0F53D0CD202}"/>
              </a:ext>
            </a:extLst>
          </p:cNvPr>
          <p:cNvSpPr txBox="1"/>
          <p:nvPr/>
        </p:nvSpPr>
        <p:spPr>
          <a:xfrm>
            <a:off x="582353" y="4623854"/>
            <a:ext cx="8080375" cy="15985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Smartphone Client (</a:t>
            </a:r>
            <a:r>
              <a:rPr lang="ko-KR" altLang="en-US" sz="2000" i="1" spc="-5" dirty="0">
                <a:solidFill>
                  <a:srgbClr val="558ED5"/>
                </a:solidFill>
                <a:latin typeface="+mn-ea"/>
                <a:cs typeface="Malgun Gothic"/>
              </a:rPr>
              <a:t>전달</a:t>
            </a:r>
            <a:r>
              <a:rPr lang="en-US" altLang="ko-KR" sz="2000" i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20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서버에 저장된 혼잡도 정보를 모바일 환경에서 직관적으로 제공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이미지 기반 혼잡도 이력 조회 및 현재 상태 확인</a:t>
            </a:r>
            <a:endParaRPr lang="en-US" altLang="ko-KR" sz="16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새로운 혼잡 이벤트 발생 시 사용자 알림 제공</a:t>
            </a:r>
            <a:endParaRPr sz="16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21096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15395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학생식당 이용자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)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사용 시나리오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사용자는 </a:t>
            </a:r>
            <a:r>
              <a:rPr lang="en-US" altLang="ko-KR" sz="1500" dirty="0">
                <a:latin typeface="+mn-ea"/>
                <a:cs typeface="Gulim"/>
              </a:rPr>
              <a:t>Android </a:t>
            </a:r>
            <a:r>
              <a:rPr lang="ko-KR" altLang="en-US" sz="1500" dirty="0">
                <a:latin typeface="+mn-ea"/>
                <a:cs typeface="Gulim"/>
              </a:rPr>
              <a:t>앱을 실행하여 학생식당 혼잡도 화면에 접속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서버로부터 최신 혼잡도 이벤트 정보를 자동으로 수신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현재 혼잡 상태</a:t>
            </a:r>
            <a:r>
              <a:rPr lang="en-US" altLang="ko-KR" sz="1500" dirty="0">
                <a:latin typeface="+mn-ea"/>
                <a:cs typeface="Gulim"/>
              </a:rPr>
              <a:t>(</a:t>
            </a:r>
            <a:r>
              <a:rPr lang="ko-KR" altLang="en-US" sz="1500" dirty="0">
                <a:latin typeface="+mn-ea"/>
                <a:cs typeface="Gulim"/>
              </a:rPr>
              <a:t>여유</a:t>
            </a:r>
            <a:r>
              <a:rPr lang="en-US" altLang="ko-KR" sz="1500" dirty="0">
                <a:latin typeface="+mn-ea"/>
                <a:cs typeface="Gulim"/>
              </a:rPr>
              <a:t>/</a:t>
            </a:r>
            <a:r>
              <a:rPr lang="ko-KR" altLang="en-US" sz="1500" dirty="0">
                <a:latin typeface="+mn-ea"/>
                <a:cs typeface="Gulim"/>
              </a:rPr>
              <a:t>보통</a:t>
            </a:r>
            <a:r>
              <a:rPr lang="en-US" altLang="ko-KR" sz="1500" dirty="0">
                <a:latin typeface="+mn-ea"/>
                <a:cs typeface="Gulim"/>
              </a:rPr>
              <a:t>/</a:t>
            </a:r>
            <a:r>
              <a:rPr lang="ko-KR" altLang="en-US" sz="1500" dirty="0">
                <a:latin typeface="+mn-ea"/>
                <a:cs typeface="Gulim"/>
              </a:rPr>
              <a:t>혼잡</a:t>
            </a:r>
            <a:r>
              <a:rPr lang="en-US" altLang="ko-KR" sz="1500" dirty="0">
                <a:latin typeface="+mn-ea"/>
                <a:cs typeface="Gulim"/>
              </a:rPr>
              <a:t>)</a:t>
            </a:r>
            <a:r>
              <a:rPr lang="ko-KR" altLang="en-US" sz="1500" dirty="0">
                <a:latin typeface="+mn-ea"/>
                <a:cs typeface="Gulim"/>
              </a:rPr>
              <a:t>를 텍스트 및 이모지로 즉시 확인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혼잡도가 낮은 시간대를 선택하여 식당 방문 여부 결정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새로운 혼잡 이벤트 발생 시 알림을 통해 상태 변화 인지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36B05E-4614-DF16-F380-FF41738261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188" y="1043494"/>
            <a:ext cx="1427711" cy="25381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5A210A9-452C-81B9-27C2-BCF753CDDA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837" y="1057350"/>
            <a:ext cx="1427711" cy="2538152"/>
          </a:xfrm>
          <a:prstGeom prst="rect">
            <a:avLst/>
          </a:prstGeom>
        </p:spPr>
      </p:pic>
      <p:sp>
        <p:nvSpPr>
          <p:cNvPr id="7" name="object 4">
            <a:extLst>
              <a:ext uri="{FF2B5EF4-FFF2-40B4-BE49-F238E27FC236}">
                <a16:creationId xmlns:a16="http://schemas.microsoft.com/office/drawing/2014/main" id="{8AEB0F18-331F-E436-D666-4E4CE89FE9DE}"/>
              </a:ext>
            </a:extLst>
          </p:cNvPr>
          <p:cNvSpPr txBox="1"/>
          <p:nvPr/>
        </p:nvSpPr>
        <p:spPr>
          <a:xfrm>
            <a:off x="574040" y="3034308"/>
            <a:ext cx="8080375" cy="15395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학생식당 관리자 사용 시나리오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관리자는 웹 관리자 페이지에 보안키로 로그인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en-US" altLang="ko-KR" sz="1500" dirty="0">
                <a:latin typeface="+mn-ea"/>
                <a:cs typeface="Gulim"/>
              </a:rPr>
              <a:t>Edge System</a:t>
            </a:r>
            <a:r>
              <a:rPr lang="ko-KR" altLang="en-US" sz="1500" dirty="0">
                <a:latin typeface="+mn-ea"/>
                <a:cs typeface="Gulim"/>
              </a:rPr>
              <a:t>으로부터 자동 생성된 혼잡도 게시글 확인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이미지 및 수치 데이터를 통해 실시간 이용 현황 파악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관리자 대시보드를 통해 시간대별 혼잡 패턴 분석</a:t>
            </a:r>
            <a:endParaRPr lang="en-US" altLang="ko-KR" sz="1500" dirty="0"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299720" algn="l"/>
              </a:tabLst>
            </a:pPr>
            <a:r>
              <a:rPr lang="ko-KR" altLang="en-US" sz="1500" dirty="0">
                <a:latin typeface="+mn-ea"/>
                <a:cs typeface="Gulim"/>
              </a:rPr>
              <a:t>분석 결과를 기반으로 인력 배치 및 운영 시간 조정에 활용</a:t>
            </a:r>
          </a:p>
        </p:txBody>
      </p:sp>
      <p:pic>
        <p:nvPicPr>
          <p:cNvPr id="8" name="그림 7" descr="텍스트, 스크린샷, 소프트웨어, 컴퓨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1F63A4B-67F9-6FEB-8A29-E7D8C1C01B0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936"/>
          <a:stretch>
            <a:fillRect/>
          </a:stretch>
        </p:blipFill>
        <p:spPr>
          <a:xfrm>
            <a:off x="3657600" y="4758695"/>
            <a:ext cx="2667000" cy="1539365"/>
          </a:xfrm>
          <a:prstGeom prst="rect">
            <a:avLst/>
          </a:prstGeom>
        </p:spPr>
      </p:pic>
      <p:pic>
        <p:nvPicPr>
          <p:cNvPr id="9" name="그림 8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483AFF-06EA-72AD-4146-19CFB1448D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040" y="4758695"/>
            <a:ext cx="2904432" cy="1557171"/>
          </a:xfrm>
          <a:prstGeom prst="rect">
            <a:avLst/>
          </a:prstGeom>
        </p:spPr>
      </p:pic>
      <p:pic>
        <p:nvPicPr>
          <p:cNvPr id="10" name="그림 9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736402-064A-7BD8-A023-EF616A9955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2823" y="4752950"/>
            <a:ext cx="2799137" cy="158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13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개발과정의 이슈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9027160" cy="214738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실시간 혼잡도 판단의 안정성 문제</a:t>
            </a:r>
            <a:endParaRPr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dirty="0">
                <a:latin typeface="+mn-ea"/>
                <a:cs typeface="Gulim"/>
              </a:rPr>
              <a:t>VOLO </a:t>
            </a:r>
            <a:r>
              <a:rPr lang="ko-KR" altLang="en-US" dirty="0">
                <a:latin typeface="+mn-ea"/>
                <a:cs typeface="Gulim"/>
              </a:rPr>
              <a:t>객체 탐지 결과는 프레임 단위로 변동 발생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800" dirty="0">
                <a:latin typeface="+mn-ea"/>
                <a:cs typeface="Gulim"/>
              </a:rPr>
              <a:t>단일 프레임 기준 판단 시 혼잡 상태가 빈번하게 변경되는 문제 발생</a:t>
            </a:r>
            <a:endParaRPr lang="en-US" altLang="ko-KR" sz="1800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/>
              </a:rPr>
              <a:t>이를 해결하기 위해 일정 프레임 이상 상태가 유지될 때만 상태 변경으로 인정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sz="1800" dirty="0">
              <a:latin typeface="+mn-ea"/>
              <a:cs typeface="Gulim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20599D36-AB4B-627A-DA7D-AFAB4C331D70}"/>
              </a:ext>
            </a:extLst>
          </p:cNvPr>
          <p:cNvSpPr txBox="1"/>
          <p:nvPr/>
        </p:nvSpPr>
        <p:spPr>
          <a:xfrm>
            <a:off x="574040" y="3272200"/>
            <a:ext cx="9027160" cy="34349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앉은 인원과 대기 인원의 구분 문제</a:t>
            </a:r>
            <a:endParaRPr lang="ko-KR" altLang="en-US"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dirty="0">
                <a:latin typeface="+mn-ea"/>
                <a:cs typeface="Gulim"/>
              </a:rPr>
              <a:t>YOLOv5</a:t>
            </a:r>
            <a:r>
              <a:rPr lang="ko-KR" altLang="en-US" dirty="0">
                <a:latin typeface="+mn-ea"/>
                <a:cs typeface="Gulim"/>
              </a:rPr>
              <a:t>는 기본적으로 </a:t>
            </a:r>
            <a:r>
              <a:rPr lang="en-US" altLang="ko-KR" dirty="0">
                <a:latin typeface="+mn-ea"/>
                <a:cs typeface="Gulim"/>
              </a:rPr>
              <a:t>person </a:t>
            </a:r>
            <a:r>
              <a:rPr lang="ko-KR" altLang="en-US" dirty="0">
                <a:latin typeface="+mn-ea"/>
                <a:cs typeface="Gulim"/>
              </a:rPr>
              <a:t>객체만 탐지하여 해당 사람이 착석 중인지</a:t>
            </a:r>
            <a:r>
              <a:rPr lang="en-US" altLang="ko-KR" dirty="0">
                <a:latin typeface="+mn-ea"/>
                <a:cs typeface="Gulim"/>
              </a:rPr>
              <a:t>, </a:t>
            </a:r>
            <a:r>
              <a:rPr lang="ko-KR" altLang="en-US" dirty="0">
                <a:latin typeface="+mn-ea"/>
                <a:cs typeface="Gulim"/>
              </a:rPr>
              <a:t>대기 중인지 구분하지 못함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/>
              </a:rPr>
              <a:t>단순 사람 수만 사용할 경우</a:t>
            </a:r>
            <a:r>
              <a:rPr lang="en-US" altLang="ko-KR" dirty="0">
                <a:latin typeface="+mn-ea"/>
                <a:cs typeface="Gulim"/>
              </a:rPr>
              <a:t>, </a:t>
            </a:r>
            <a:r>
              <a:rPr lang="ko-KR" altLang="en-US" dirty="0">
                <a:latin typeface="+mn-ea"/>
                <a:cs typeface="Gulim"/>
              </a:rPr>
              <a:t>식사 중인 인원과 줄 서서 대기 중인 인원이 동일하게 계산되어 혼잡도가 과대평가되는 문제 발생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/>
              </a:rPr>
              <a:t>사람 </a:t>
            </a:r>
            <a:r>
              <a:rPr lang="en-US" altLang="ko-KR" dirty="0">
                <a:latin typeface="+mn-ea"/>
                <a:cs typeface="Gulim"/>
              </a:rPr>
              <a:t>bounding box</a:t>
            </a:r>
            <a:r>
              <a:rPr lang="ko-KR" altLang="en-US" dirty="0">
                <a:latin typeface="+mn-ea"/>
                <a:cs typeface="Gulim"/>
              </a:rPr>
              <a:t>의 위치와 세로</a:t>
            </a:r>
            <a:r>
              <a:rPr lang="en-US" altLang="ko-KR" dirty="0">
                <a:latin typeface="+mn-ea"/>
                <a:cs typeface="Gulim"/>
              </a:rPr>
              <a:t>/</a:t>
            </a:r>
            <a:r>
              <a:rPr lang="ko-KR" altLang="en-US" dirty="0">
                <a:latin typeface="+mn-ea"/>
                <a:cs typeface="Gulim"/>
              </a:rPr>
              <a:t>가로 비율을 기준으로 규칙 기반 분류 로직을 추가 구현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dirty="0">
                <a:latin typeface="+mn-ea"/>
                <a:cs typeface="Gulim"/>
              </a:rPr>
              <a:t>착석 인원 기준으로 남은 좌석 수까지도 계산 가능</a:t>
            </a:r>
            <a:endParaRPr lang="en-US" altLang="ko-KR" dirty="0"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sz="18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2930014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데모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데모 동영상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동의를 얻어 촬영하였음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sz="2000" dirty="0">
              <a:latin typeface="+mn-ea"/>
              <a:cs typeface="Malgun Gothic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72B6EB-9F98-CC64-A251-DAD3216FAAE0}"/>
              </a:ext>
            </a:extLst>
          </p:cNvPr>
          <p:cNvSpPr txBox="1"/>
          <p:nvPr/>
        </p:nvSpPr>
        <p:spPr>
          <a:xfrm>
            <a:off x="600364" y="1536041"/>
            <a:ext cx="4954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+mn-ea"/>
                <a:cs typeface="Gulim"/>
              </a:rPr>
              <a:t>Service System</a:t>
            </a:r>
            <a:r>
              <a:rPr lang="ko-KR" altLang="en-US" sz="1800" dirty="0">
                <a:latin typeface="+mn-ea"/>
                <a:cs typeface="Gulim"/>
              </a:rPr>
              <a:t>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5E80A2-BA04-597A-2610-44F9BCD6AF80}"/>
              </a:ext>
            </a:extLst>
          </p:cNvPr>
          <p:cNvSpPr txBox="1"/>
          <p:nvPr/>
        </p:nvSpPr>
        <p:spPr>
          <a:xfrm>
            <a:off x="4876800" y="1536041"/>
            <a:ext cx="4954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+mn-ea"/>
                <a:cs typeface="Gulim"/>
              </a:rPr>
              <a:t>Client System</a:t>
            </a:r>
            <a:r>
              <a:rPr lang="ko-KR" altLang="en-US" sz="1800" dirty="0">
                <a:latin typeface="+mn-ea"/>
                <a:cs typeface="Gulim"/>
              </a:rPr>
              <a:t> </a:t>
            </a:r>
            <a:endParaRPr lang="ko-KR" altLang="en-US" dirty="0"/>
          </a:p>
        </p:txBody>
      </p:sp>
      <p:pic>
        <p:nvPicPr>
          <p:cNvPr id="9" name="video3200028107">
            <a:hlinkClick r:id="" action="ppaction://media"/>
            <a:extLst>
              <a:ext uri="{FF2B5EF4-FFF2-40B4-BE49-F238E27FC236}">
                <a16:creationId xmlns:a16="http://schemas.microsoft.com/office/drawing/2014/main" id="{D90606B4-6A8D-B8CB-5F40-6A9628C2350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7158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7862" y="2133600"/>
            <a:ext cx="3899379" cy="2323380"/>
          </a:xfrm>
          <a:prstGeom prst="rect">
            <a:avLst/>
          </a:prstGeom>
        </p:spPr>
      </p:pic>
      <p:pic>
        <p:nvPicPr>
          <p:cNvPr id="10" name="video4200028107">
            <a:hlinkClick r:id="" action="ppaction://media"/>
            <a:extLst>
              <a:ext uri="{FF2B5EF4-FFF2-40B4-BE49-F238E27FC236}">
                <a16:creationId xmlns:a16="http://schemas.microsoft.com/office/drawing/2014/main" id="{80F6BEAA-6A56-4D04-CCC3-E082D56526E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9191" end="33787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53000" y="2133600"/>
            <a:ext cx="3899380" cy="232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57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1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702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5501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기대효과 및 결론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292964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기대 효과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학생</a:t>
            </a:r>
            <a:endParaRPr lang="en-US" altLang="ko-KR" sz="1800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dirty="0">
                <a:latin typeface="+mn-ea"/>
                <a:cs typeface="Gulim"/>
              </a:rPr>
              <a:t>식당 방문 전 혼잡도를 미리 확인하여 대기 시간 감소</a:t>
            </a:r>
            <a:endParaRPr lang="en-US" altLang="ko-KR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효율적인 식사 시간 관리 가능</a:t>
            </a:r>
            <a:endParaRPr lang="en-US" altLang="ko-KR" sz="1800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dirty="0"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관리자</a:t>
            </a:r>
            <a:endParaRPr lang="en-US" altLang="ko-KR" sz="1800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dirty="0">
                <a:latin typeface="+mn-ea"/>
                <a:cs typeface="Gulim"/>
              </a:rPr>
              <a:t>실시간 이용 현황을 데이터 기반으로 파악</a:t>
            </a:r>
            <a:endParaRPr lang="en-US" altLang="ko-KR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경험이 아닌 수치 기반 운영 의사결정 가능</a:t>
            </a:r>
            <a:endParaRPr lang="en-US" altLang="ko-KR" sz="1800" dirty="0">
              <a:latin typeface="+mn-ea"/>
              <a:cs typeface="Gulim"/>
            </a:endParaRPr>
          </a:p>
          <a:p>
            <a:pPr marL="297815" indent="-285750">
              <a:lnSpc>
                <a:spcPct val="100000"/>
              </a:lnSpc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dirty="0">
                <a:latin typeface="+mn-ea"/>
                <a:cs typeface="Gulim"/>
              </a:rPr>
              <a:t>장기적으로 혼잡 패턴 분석을 통한 운영 개선 가능</a:t>
            </a:r>
            <a:endParaRPr lang="en-US" altLang="ko-KR" dirty="0"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ko-KR" altLang="en-US" sz="1800" dirty="0">
              <a:latin typeface="+mn-ea"/>
              <a:cs typeface="Gulim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FD6F3049-9BC2-8F7A-C06A-7407DA1CB414}"/>
              </a:ext>
            </a:extLst>
          </p:cNvPr>
          <p:cNvSpPr txBox="1"/>
          <p:nvPr/>
        </p:nvSpPr>
        <p:spPr>
          <a:xfrm>
            <a:off x="617121" y="3928352"/>
            <a:ext cx="8080375" cy="14677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결론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본 프로젝트는 객체 인식 기반 영상 분석과 웹</a:t>
            </a:r>
            <a:r>
              <a:rPr lang="en-US" altLang="ko-KR" sz="1800" dirty="0">
                <a:latin typeface="+mn-ea"/>
                <a:cs typeface="Gulim"/>
              </a:rPr>
              <a:t>/</a:t>
            </a:r>
            <a:r>
              <a:rPr lang="ko-KR" altLang="en-US" sz="1800" dirty="0">
                <a:latin typeface="+mn-ea"/>
                <a:cs typeface="Gulim"/>
              </a:rPr>
              <a:t>모바일 서비스 연동을 통해 학생식당 혼잡도를 자동으로 수집</a:t>
            </a:r>
            <a:r>
              <a:rPr lang="en-US" altLang="ko-KR" sz="1800" dirty="0">
                <a:latin typeface="+mn-ea"/>
                <a:cs typeface="Gulim"/>
              </a:rPr>
              <a:t>, </a:t>
            </a:r>
            <a:r>
              <a:rPr lang="ko-KR" altLang="en-US" sz="1800" dirty="0">
                <a:latin typeface="+mn-ea"/>
                <a:cs typeface="Gulim"/>
              </a:rPr>
              <a:t>관리</a:t>
            </a:r>
            <a:r>
              <a:rPr lang="en-US" altLang="ko-KR" sz="1800" dirty="0">
                <a:latin typeface="+mn-ea"/>
                <a:cs typeface="Gulim"/>
              </a:rPr>
              <a:t>, </a:t>
            </a:r>
            <a:r>
              <a:rPr lang="ko-KR" altLang="en-US" sz="1800" dirty="0">
                <a:latin typeface="+mn-ea"/>
                <a:cs typeface="Gulim"/>
              </a:rPr>
              <a:t>제공하는 시스템을 구현함</a:t>
            </a:r>
            <a:r>
              <a:rPr lang="en-US" altLang="ko-KR" sz="1800" dirty="0">
                <a:latin typeface="+mn-ea"/>
                <a:cs typeface="Gulim"/>
              </a:rPr>
              <a:t>.</a:t>
            </a: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dirty="0"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1800" dirty="0">
                <a:latin typeface="+mn-ea"/>
                <a:cs typeface="Gulim"/>
              </a:rPr>
              <a:t>향후 다중 </a:t>
            </a:r>
            <a:r>
              <a:rPr lang="ko-KR" altLang="en-US" sz="1800" dirty="0" err="1">
                <a:latin typeface="+mn-ea"/>
                <a:cs typeface="Gulim"/>
              </a:rPr>
              <a:t>카메로</a:t>
            </a:r>
            <a:r>
              <a:rPr lang="en-US" altLang="ko-KR" sz="1800" dirty="0">
                <a:latin typeface="+mn-ea"/>
                <a:cs typeface="Gulim"/>
              </a:rPr>
              <a:t>, </a:t>
            </a:r>
            <a:r>
              <a:rPr lang="ko-KR" altLang="en-US" sz="1800" dirty="0">
                <a:latin typeface="+mn-ea"/>
                <a:cs typeface="Gulim"/>
              </a:rPr>
              <a:t>좌석 영역 인식</a:t>
            </a:r>
            <a:r>
              <a:rPr lang="en-US" altLang="ko-KR" sz="1800" dirty="0">
                <a:latin typeface="+mn-ea"/>
                <a:cs typeface="Gulim"/>
              </a:rPr>
              <a:t>, </a:t>
            </a:r>
            <a:r>
              <a:rPr lang="ko-KR" altLang="en-US" sz="1800" dirty="0">
                <a:latin typeface="+mn-ea"/>
                <a:cs typeface="Gulim"/>
              </a:rPr>
              <a:t>예측 모델 적용 등으로 확장 가능</a:t>
            </a:r>
          </a:p>
        </p:txBody>
      </p:sp>
    </p:spTree>
    <p:extLst>
      <p:ext uri="{BB962C8B-B14F-4D97-AF65-F5344CB8AC3E}">
        <p14:creationId xmlns:p14="http://schemas.microsoft.com/office/powerpoint/2010/main" val="3825401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626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결과물의 목록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646160" cy="6418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서비스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URL : 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  <a:hlinkClick r:id="rId2"/>
              </a:rPr>
              <a:t>http://soyeonkk.pythonanywhere.com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 (</a:t>
            </a:r>
            <a:r>
              <a:rPr lang="ko-KR" altLang="en-US" sz="2000" i="1" spc="-5" dirty="0">
                <a:solidFill>
                  <a:srgbClr val="FF0000"/>
                </a:solidFill>
                <a:latin typeface="+mn-ea"/>
                <a:cs typeface="Malgun Gothic"/>
              </a:rPr>
              <a:t>보안키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</a:rPr>
              <a:t>: arsenic)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소스코드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git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주소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en-US" altLang="ko-KR" sz="2000" i="1" spc="-5" dirty="0">
                <a:solidFill>
                  <a:srgbClr val="FF0000"/>
                </a:solidFill>
                <a:latin typeface="+mn-ea"/>
                <a:cs typeface="Malgun Gothic"/>
                <a:hlinkClick r:id="rId3"/>
              </a:rPr>
              <a:t>https://github.com/soyeon-kk/WSP_Final_Project.git</a:t>
            </a:r>
            <a:endParaRPr lang="en-US" altLang="ko-KR" sz="2000" i="1" spc="-5" dirty="0">
              <a:solidFill>
                <a:srgbClr val="FF0000"/>
              </a:solidFill>
              <a:latin typeface="+mn-ea"/>
              <a:cs typeface="Malgun Gothic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DE730AC-CFC8-5EDF-860C-36BC23E2E541}"/>
              </a:ext>
            </a:extLst>
          </p:cNvPr>
          <p:cNvGrpSpPr/>
          <p:nvPr/>
        </p:nvGrpSpPr>
        <p:grpSpPr>
          <a:xfrm>
            <a:off x="1905000" y="2334178"/>
            <a:ext cx="7315200" cy="1704422"/>
            <a:chOff x="2057400" y="2133600"/>
            <a:chExt cx="7315200" cy="170442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DD1A18B-E207-63B8-B8C7-5E192BFB88DE}"/>
                </a:ext>
              </a:extLst>
            </p:cNvPr>
            <p:cNvSpPr/>
            <p:nvPr/>
          </p:nvSpPr>
          <p:spPr>
            <a:xfrm>
              <a:off x="2057400" y="2133600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/>
                <a:t>Root</a:t>
              </a:r>
              <a:endParaRPr kumimoji="1" lang="ko-Kore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597A4C-A41B-4751-3E12-A7B7CFF451AC}"/>
                </a:ext>
              </a:extLst>
            </p:cNvPr>
            <p:cNvSpPr/>
            <p:nvPr/>
          </p:nvSpPr>
          <p:spPr>
            <a:xfrm>
              <a:off x="4614227" y="2141483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Edge_System</a:t>
              </a:r>
              <a:endParaRPr kumimoji="1" lang="ko-Kore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38A63B9-CA00-D283-FA1D-A78E4A936BCE}"/>
                </a:ext>
              </a:extLst>
            </p:cNvPr>
            <p:cNvSpPr/>
            <p:nvPr/>
          </p:nvSpPr>
          <p:spPr>
            <a:xfrm>
              <a:off x="4614227" y="2772756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Service_System</a:t>
              </a:r>
              <a:endParaRPr kumimoji="1" lang="ko-Kore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3C426F6-AC55-20D4-8C98-F4D88F05621F}"/>
                </a:ext>
              </a:extLst>
            </p:cNvPr>
            <p:cNvSpPr/>
            <p:nvPr/>
          </p:nvSpPr>
          <p:spPr>
            <a:xfrm>
              <a:off x="4614227" y="3404029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Client_System</a:t>
              </a:r>
              <a:endParaRPr kumimoji="1" lang="ko-Kore-KR" altLang="en-US" dirty="0"/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858EB992-DFBD-5465-1B8D-7ACF2C5660BA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4038600" y="2350597"/>
              <a:ext cx="575627" cy="78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>
              <a:extLst>
                <a:ext uri="{FF2B5EF4-FFF2-40B4-BE49-F238E27FC236}">
                  <a16:creationId xmlns:a16="http://schemas.microsoft.com/office/drawing/2014/main" id="{FB351BE6-61C4-1769-DB81-F2487B261252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4038600" y="2350597"/>
              <a:ext cx="575627" cy="639156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꺾인 연결선[E] 14">
              <a:extLst>
                <a:ext uri="{FF2B5EF4-FFF2-40B4-BE49-F238E27FC236}">
                  <a16:creationId xmlns:a16="http://schemas.microsoft.com/office/drawing/2014/main" id="{4CF0E49F-C012-5CDF-E9E9-B10B1E9996B8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>
              <a:off x="4038600" y="2350597"/>
              <a:ext cx="575627" cy="1270429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왼쪽 화살표[L] 19">
              <a:extLst>
                <a:ext uri="{FF2B5EF4-FFF2-40B4-BE49-F238E27FC236}">
                  <a16:creationId xmlns:a16="http://schemas.microsoft.com/office/drawing/2014/main" id="{B287C82F-48F4-5176-B993-CA6D56492D90}"/>
                </a:ext>
              </a:extLst>
            </p:cNvPr>
            <p:cNvSpPr/>
            <p:nvPr/>
          </p:nvSpPr>
          <p:spPr>
            <a:xfrm>
              <a:off x="7086600" y="2141484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YOLO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왼쪽 화살표[L] 20">
              <a:extLst>
                <a:ext uri="{FF2B5EF4-FFF2-40B4-BE49-F238E27FC236}">
                  <a16:creationId xmlns:a16="http://schemas.microsoft.com/office/drawing/2014/main" id="{661CE047-42BA-0835-FBBF-825A7534441E}"/>
                </a:ext>
              </a:extLst>
            </p:cNvPr>
            <p:cNvSpPr/>
            <p:nvPr/>
          </p:nvSpPr>
          <p:spPr>
            <a:xfrm>
              <a:off x="7086600" y="2780639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Django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왼쪽 화살표[L] 21">
              <a:extLst>
                <a:ext uri="{FF2B5EF4-FFF2-40B4-BE49-F238E27FC236}">
                  <a16:creationId xmlns:a16="http://schemas.microsoft.com/office/drawing/2014/main" id="{A1F7652F-28B4-2D24-DA8F-C647A6995155}"/>
                </a:ext>
              </a:extLst>
            </p:cNvPr>
            <p:cNvSpPr/>
            <p:nvPr/>
          </p:nvSpPr>
          <p:spPr>
            <a:xfrm>
              <a:off x="7086600" y="3407970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Android, Native App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B96D8-C469-DA52-92DD-BE63EAF5557F}"/>
              </a:ext>
            </a:extLst>
          </p:cNvPr>
          <p:cNvSpPr/>
          <p:nvPr/>
        </p:nvSpPr>
        <p:spPr>
          <a:xfrm>
            <a:off x="4491210" y="42672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보고서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lang="en-US" altLang="ko-KR" spc="-5" dirty="0">
                <a:solidFill>
                  <a:srgbClr val="FFFFFF"/>
                </a:solidFill>
                <a:latin typeface="Times New Roman"/>
                <a:cs typeface="Times New Roman"/>
              </a:rPr>
              <a:t>pptx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1" name="꺾인 연결선[E] 10">
            <a:extLst>
              <a:ext uri="{FF2B5EF4-FFF2-40B4-BE49-F238E27FC236}">
                <a16:creationId xmlns:a16="http://schemas.microsoft.com/office/drawing/2014/main" id="{4815B585-13F2-2774-E3B0-9AF5359FBF4F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886200" y="2551175"/>
            <a:ext cx="605010" cy="19330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ED7E21-5A52-D56E-9176-B51368D7472C}"/>
              </a:ext>
            </a:extLst>
          </p:cNvPr>
          <p:cNvSpPr/>
          <p:nvPr/>
        </p:nvSpPr>
        <p:spPr>
          <a:xfrm>
            <a:off x="4495800" y="48768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url.txt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(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서비스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URL,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소스코드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git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주소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) 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42AADFF-B6E9-FD53-205F-AE4D1443BC06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3886200" y="2551175"/>
            <a:ext cx="609600" cy="25426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66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221723" y="6431727"/>
            <a:ext cx="1098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A8A8A"/>
                </a:solidFill>
                <a:latin typeface="Malgun Gothic"/>
                <a:cs typeface="Malgun Gothic"/>
              </a:rPr>
              <a:t>2</a:t>
            </a:r>
            <a:endParaRPr sz="12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9538" y="2991103"/>
            <a:ext cx="568706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1482089" y="4019482"/>
            <a:ext cx="6366511" cy="2305118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요구조건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필요성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기능 계획</a:t>
            </a:r>
            <a:r>
              <a:rPr lang="en-US" altLang="ko-KR" sz="2000" dirty="0"/>
              <a:t>(</a:t>
            </a:r>
            <a:r>
              <a:rPr lang="ko-KR" altLang="en-US" sz="2000" dirty="0"/>
              <a:t>신규 또는 추가 기능 중심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>
                <a:solidFill>
                  <a:srgbClr val="1F497D"/>
                </a:solidFill>
                <a:latin typeface="Malgun Gothic"/>
                <a:cs typeface="Malgun Gothic"/>
              </a:rPr>
              <a:t>기대효과</a:t>
            </a:r>
            <a:endParaRPr lang="en-US" altLang="ko-KR" sz="2000" dirty="0">
              <a:solidFill>
                <a:srgbClr val="1F497D"/>
              </a:solidFill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60694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38836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요구조건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5471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1.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Edge System(Python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1-1.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YoloV5 pretrained model </a:t>
            </a:r>
            <a:r>
              <a:rPr lang="ko-KR" altLang="en-US" sz="1600" dirty="0">
                <a:latin typeface="+mn-ea"/>
              </a:rPr>
              <a:t>사용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Ms</a:t>
            </a:r>
            <a:r>
              <a:rPr lang="en-US" altLang="ko-KR" sz="1600" dirty="0">
                <a:latin typeface="+mn-ea"/>
              </a:rPr>
              <a:t> coco </a:t>
            </a:r>
            <a:r>
              <a:rPr lang="ko-KR" altLang="en-US" sz="1600" dirty="0">
                <a:latin typeface="+mn-ea"/>
              </a:rPr>
              <a:t>훈련데이터 기준 검출 객체 </a:t>
            </a:r>
            <a:r>
              <a:rPr lang="en-US" altLang="ko-KR" sz="1600" dirty="0">
                <a:latin typeface="+mn-ea"/>
              </a:rPr>
              <a:t>(Classes) : 80</a:t>
            </a:r>
            <a:r>
              <a:rPr lang="ko-KR" altLang="en-US" sz="1600" dirty="0">
                <a:latin typeface="+mn-ea"/>
              </a:rPr>
              <a:t>가지 객체 검출 기능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i="1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1-3.</a:t>
            </a:r>
            <a:r>
              <a:rPr lang="ko-KR" altLang="en-US" sz="1600" dirty="0">
                <a:latin typeface="+mn-ea"/>
              </a:rPr>
              <a:t> 한 종류의 객체를 동일한 객체로 가능한 </a:t>
            </a:r>
            <a:r>
              <a:rPr lang="en-US" altLang="ko-KR" sz="1600" dirty="0">
                <a:latin typeface="+mn-ea"/>
              </a:rPr>
              <a:t>Change Detection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1-4.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1-5.</a:t>
            </a:r>
            <a:r>
              <a:rPr lang="ko-KR" altLang="en-US" sz="1600" dirty="0">
                <a:latin typeface="+mn-ea"/>
                <a:cs typeface="Gulim"/>
              </a:rPr>
              <a:t> 추가기능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2.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Service System(Python, Django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 err="1">
                <a:solidFill>
                  <a:srgbClr val="558ED5"/>
                </a:solidFill>
                <a:latin typeface="+mn-ea"/>
                <a:cs typeface="Malgun Gothic"/>
              </a:rPr>
              <a:t>Pythonanywhere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클라우드상 서비스 구동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일부 확장 기능 가능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2-1.</a:t>
            </a:r>
            <a:r>
              <a:rPr lang="ko-KR" altLang="en-US" sz="1600" dirty="0">
                <a:latin typeface="+mn-ea"/>
              </a:rPr>
              <a:t> 사용자 보안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보안키를 이용한 로그인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공통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Image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</a:rPr>
              <a:t>Blog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ko-KR" altLang="en-US" sz="1600" dirty="0">
                <a:latin typeface="+mn-ea"/>
                <a:cs typeface="Gulim"/>
              </a:rPr>
              <a:t>및 </a:t>
            </a:r>
            <a:r>
              <a:rPr lang="ko-KR" altLang="en-US" sz="1600" dirty="0">
                <a:latin typeface="+mn-ea"/>
              </a:rPr>
              <a:t>관리</a:t>
            </a:r>
            <a:r>
              <a:rPr lang="ko-KR" altLang="en-US" sz="1600" dirty="0">
                <a:latin typeface="+mn-ea"/>
                <a:cs typeface="Gulim"/>
              </a:rPr>
              <a:t> 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일부 확장 기능 가능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2-3.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2-4.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2-5.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  <a:cs typeface="Gulim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3.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ore-KR" sz="1600" spc="-5" dirty="0">
                <a:solidFill>
                  <a:srgbClr val="558ED5"/>
                </a:solidFill>
                <a:latin typeface="+mn-ea"/>
                <a:cs typeface="Malgun Gothic"/>
              </a:rPr>
              <a:t>Client System(Android, Native App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개별 제안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3.1.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 list view </a:t>
            </a:r>
            <a:r>
              <a:rPr lang="ko-KR" altLang="en-US" sz="1600" dirty="0">
                <a:latin typeface="+mn-ea"/>
                <a:cs typeface="Gulim"/>
              </a:rPr>
              <a:t>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 기능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개별 제안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3.2.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3.3.</a:t>
            </a:r>
            <a:r>
              <a:rPr lang="ko-KR" altLang="en-US" sz="1600" dirty="0">
                <a:latin typeface="+mn-ea"/>
                <a:cs typeface="Gulim"/>
              </a:rPr>
              <a:t> 공통기능 및 추가기능을 활용한 사용자 시나리오 및 </a:t>
            </a:r>
            <a:r>
              <a:rPr lang="en-US" altLang="ko-KR" sz="1600" dirty="0">
                <a:latin typeface="+mn-ea"/>
                <a:cs typeface="Gulim"/>
              </a:rPr>
              <a:t>UI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 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3-4.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382213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658644-18C5-09E3-5A99-583969EAF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018" y="2590800"/>
            <a:ext cx="2030258" cy="2788687"/>
          </a:xfrm>
          <a:prstGeom prst="rect">
            <a:avLst/>
          </a:prstGeom>
        </p:spPr>
      </p:pic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42AE3B60-BC96-6ABB-6C4A-5C973F50649C}"/>
              </a:ext>
            </a:extLst>
          </p:cNvPr>
          <p:cNvSpPr/>
          <p:nvPr/>
        </p:nvSpPr>
        <p:spPr>
          <a:xfrm>
            <a:off x="3942441" y="2666999"/>
            <a:ext cx="2151817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611206EA-D141-C3C0-2DFF-A03FD7DA0CF1}"/>
              </a:ext>
            </a:extLst>
          </p:cNvPr>
          <p:cNvSpPr/>
          <p:nvPr/>
        </p:nvSpPr>
        <p:spPr>
          <a:xfrm>
            <a:off x="1941282" y="2667051"/>
            <a:ext cx="1543959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5293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시스템 구성도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시스템 구성도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21" name="Picture 12" descr="D:\Daum_Cloud\DaumCloud\20131220_스마트 협업테이블\01. Images\DL380G7.png">
            <a:extLst>
              <a:ext uri="{FF2B5EF4-FFF2-40B4-BE49-F238E27FC236}">
                <a16:creationId xmlns:a16="http://schemas.microsoft.com/office/drawing/2014/main" id="{AE4E6DFE-0A9A-FA71-DD2D-D6F77FEC0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539" y="4785497"/>
            <a:ext cx="1280543" cy="62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 descr="D:\Daum_Cloud\DaumCloud\20131220_스마트 협업테이블\01. Images\DL380G7.png">
            <a:extLst>
              <a:ext uri="{FF2B5EF4-FFF2-40B4-BE49-F238E27FC236}">
                <a16:creationId xmlns:a16="http://schemas.microsoft.com/office/drawing/2014/main" id="{0F63D4D9-953B-2D1F-BFAF-1B1E31D2E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51" y="4720803"/>
            <a:ext cx="1280543" cy="62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35AF7C-5A98-242D-DB01-7C8B35B6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83" y="4866073"/>
            <a:ext cx="522801" cy="4635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DEE88C-C676-BE47-3735-11C43C5A1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3238" y="4082001"/>
            <a:ext cx="870999" cy="87099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631D6F-1A75-37D5-AD9C-77A50F1EF4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2569" y="2671424"/>
            <a:ext cx="971309" cy="647540"/>
          </a:xfrm>
          <a:prstGeom prst="rect">
            <a:avLst/>
          </a:prstGeom>
        </p:spPr>
      </p:pic>
      <p:pic>
        <p:nvPicPr>
          <p:cNvPr id="23" name="그림 22" descr="텍스트, 실외이(가) 표시된 사진&#10;&#10;자동 생성된 설명">
            <a:extLst>
              <a:ext uri="{FF2B5EF4-FFF2-40B4-BE49-F238E27FC236}">
                <a16:creationId xmlns:a16="http://schemas.microsoft.com/office/drawing/2014/main" id="{45C8DEC8-D18A-68DD-CD36-BF39CE9D8FC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438" y="3756554"/>
            <a:ext cx="858744" cy="586846"/>
          </a:xfrm>
          <a:prstGeom prst="rect">
            <a:avLst/>
          </a:prstGeom>
        </p:spPr>
      </p:pic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43E3AD6F-2BEC-050F-6ABD-67996DB94D9B}"/>
              </a:ext>
            </a:extLst>
          </p:cNvPr>
          <p:cNvSpPr/>
          <p:nvPr/>
        </p:nvSpPr>
        <p:spPr>
          <a:xfrm>
            <a:off x="2061309" y="3192267"/>
            <a:ext cx="1257632" cy="529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/>
              <a:t>Change Detection</a:t>
            </a:r>
            <a:endParaRPr kumimoji="1" lang="ko-Kore-KR" altLang="en-US" sz="1100" dirty="0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60186F94-C34A-B6E9-3EE6-4D66A3B4FDC6}"/>
              </a:ext>
            </a:extLst>
          </p:cNvPr>
          <p:cNvSpPr/>
          <p:nvPr/>
        </p:nvSpPr>
        <p:spPr>
          <a:xfrm>
            <a:off x="4031778" y="3395570"/>
            <a:ext cx="1368449" cy="7855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/>
              <a:t>Intruder Detection</a:t>
            </a:r>
          </a:p>
          <a:p>
            <a:pPr algn="ctr"/>
            <a:r>
              <a:rPr kumimoji="1" lang="en-US" altLang="ko-Kore-KR" sz="1100" dirty="0"/>
              <a:t>(Django blog)</a:t>
            </a:r>
            <a:endParaRPr kumimoji="1" lang="ko-Kore-KR" altLang="en-US" sz="1100" dirty="0"/>
          </a:p>
        </p:txBody>
      </p:sp>
      <p:pic>
        <p:nvPicPr>
          <p:cNvPr id="26" name="Picture 13" descr="D:\Daum_Cloud\DaumCloud\20131220_스마트 협업테이블\01. Images\Database_3.png">
            <a:extLst>
              <a:ext uri="{FF2B5EF4-FFF2-40B4-BE49-F238E27FC236}">
                <a16:creationId xmlns:a16="http://schemas.microsoft.com/office/drawing/2014/main" id="{962EA651-522D-9C86-C725-0861A92F5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006" y="4181145"/>
            <a:ext cx="594672" cy="67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D4EF574-AFE5-2436-6726-206CFC668E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87805" y="2671424"/>
            <a:ext cx="971309" cy="543326"/>
          </a:xfrm>
          <a:prstGeom prst="rect">
            <a:avLst/>
          </a:prstGeom>
        </p:spPr>
      </p:pic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9ADB011-F4B9-BB74-494C-4666C7E714D8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1153384" y="5097848"/>
            <a:ext cx="8711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0D70550-21B4-3E41-19BF-039B07FE8DCC}"/>
              </a:ext>
            </a:extLst>
          </p:cNvPr>
          <p:cNvSpPr txBox="1"/>
          <p:nvPr/>
        </p:nvSpPr>
        <p:spPr>
          <a:xfrm>
            <a:off x="1184599" y="4828170"/>
            <a:ext cx="491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RTSP</a:t>
            </a:r>
            <a:endParaRPr kumimoji="1" lang="ko-Kore-KR" altLang="en-US" sz="1200" dirty="0"/>
          </a:p>
        </p:txBody>
      </p:sp>
      <p:cxnSp>
        <p:nvCxnSpPr>
          <p:cNvPr id="34" name="꺾인 연결선[E] 33">
            <a:extLst>
              <a:ext uri="{FF2B5EF4-FFF2-40B4-BE49-F238E27FC236}">
                <a16:creationId xmlns:a16="http://schemas.microsoft.com/office/drawing/2014/main" id="{9D1B64E9-B351-4B43-551D-F8B8F5CB930C}"/>
              </a:ext>
            </a:extLst>
          </p:cNvPr>
          <p:cNvCxnSpPr>
            <a:cxnSpLocks/>
            <a:stCxn id="24" idx="0"/>
            <a:endCxn id="9" idx="1"/>
          </p:cNvCxnSpPr>
          <p:nvPr/>
        </p:nvCxnSpPr>
        <p:spPr>
          <a:xfrm rot="5400000" flipH="1" flipV="1">
            <a:off x="3357811" y="2327509"/>
            <a:ext cx="197073" cy="15324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[E] 41">
            <a:extLst>
              <a:ext uri="{FF2B5EF4-FFF2-40B4-BE49-F238E27FC236}">
                <a16:creationId xmlns:a16="http://schemas.microsoft.com/office/drawing/2014/main" id="{B9B71CDA-9F6E-482A-5587-BB85509175DE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5124237" y="4517500"/>
            <a:ext cx="372769" cy="1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91AC4C0C-D37A-9B30-37F3-932EFFED37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70562" y="3680774"/>
            <a:ext cx="431435" cy="414626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DAB7DE51-8636-F122-B35E-DF97F1590E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09861" y="4119079"/>
            <a:ext cx="552835" cy="414626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D3796987-A85F-E381-8EB8-DE0569E371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89322" y="3223161"/>
            <a:ext cx="395673" cy="414627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036151BF-7ED6-0715-36B9-4A83291C871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64378" y="2785772"/>
            <a:ext cx="421175" cy="414628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3008D9B9-9672-F9F7-B1C9-CE4987F78C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06804" y="3223161"/>
            <a:ext cx="660400" cy="660400"/>
          </a:xfrm>
          <a:prstGeom prst="rect">
            <a:avLst/>
          </a:prstGeom>
        </p:spPr>
      </p:pic>
      <p:cxnSp>
        <p:nvCxnSpPr>
          <p:cNvPr id="52" name="꺾인 연결선[E] 51">
            <a:extLst>
              <a:ext uri="{FF2B5EF4-FFF2-40B4-BE49-F238E27FC236}">
                <a16:creationId xmlns:a16="http://schemas.microsoft.com/office/drawing/2014/main" id="{ABCD8ECB-282A-6335-0B2A-8E0A1E5F558C}"/>
              </a:ext>
            </a:extLst>
          </p:cNvPr>
          <p:cNvCxnSpPr>
            <a:cxnSpLocks/>
            <a:stCxn id="9" idx="3"/>
            <a:endCxn id="50" idx="1"/>
          </p:cNvCxnSpPr>
          <p:nvPr/>
        </p:nvCxnSpPr>
        <p:spPr>
          <a:xfrm flipV="1">
            <a:off x="5193878" y="2993086"/>
            <a:ext cx="2470500" cy="210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FA01F47-3330-C635-0239-9C3660364D09}"/>
              </a:ext>
            </a:extLst>
          </p:cNvPr>
          <p:cNvSpPr txBox="1"/>
          <p:nvPr/>
        </p:nvSpPr>
        <p:spPr>
          <a:xfrm>
            <a:off x="2729982" y="2702939"/>
            <a:ext cx="123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HTTP/Restful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API</a:t>
            </a:r>
            <a:endParaRPr kumimoji="1" lang="ko-Kore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027E028-B68C-DDC5-6C75-D317B32B0A67}"/>
              </a:ext>
            </a:extLst>
          </p:cNvPr>
          <p:cNvSpPr txBox="1"/>
          <p:nvPr/>
        </p:nvSpPr>
        <p:spPr>
          <a:xfrm>
            <a:off x="5429805" y="2702938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F8602-A224-866A-BC31-E8089D5E3524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716003" y="3086086"/>
            <a:ext cx="0" cy="3094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51CDFA6-6AA4-2B01-173B-46645D590930}"/>
              </a:ext>
            </a:extLst>
          </p:cNvPr>
          <p:cNvSpPr txBox="1"/>
          <p:nvPr/>
        </p:nvSpPr>
        <p:spPr>
          <a:xfrm>
            <a:off x="4724400" y="3124200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sp>
        <p:nvSpPr>
          <p:cNvPr id="65" name="모서리가 둥근 직사각형 64">
            <a:extLst>
              <a:ext uri="{FF2B5EF4-FFF2-40B4-BE49-F238E27FC236}">
                <a16:creationId xmlns:a16="http://schemas.microsoft.com/office/drawing/2014/main" id="{F5EA3C39-7B5D-6748-BB13-44D60AC654A3}"/>
              </a:ext>
            </a:extLst>
          </p:cNvPr>
          <p:cNvSpPr/>
          <p:nvPr/>
        </p:nvSpPr>
        <p:spPr>
          <a:xfrm>
            <a:off x="4253616" y="4054333"/>
            <a:ext cx="94026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Image blog</a:t>
            </a:r>
            <a:endParaRPr kumimoji="1" lang="ko-Kore-KR" altLang="en-US" sz="1000" dirty="0"/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A2A46386-DA7C-81F2-1F2E-3C2FFD0D31EB}"/>
              </a:ext>
            </a:extLst>
          </p:cNvPr>
          <p:cNvSpPr/>
          <p:nvPr/>
        </p:nvSpPr>
        <p:spPr>
          <a:xfrm>
            <a:off x="4031778" y="3402836"/>
            <a:ext cx="69262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REST API</a:t>
            </a:r>
            <a:endParaRPr kumimoji="1" lang="ko-Kore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F7F2CF-5152-F03B-CCDD-A01F95E9695B}"/>
              </a:ext>
            </a:extLst>
          </p:cNvPr>
          <p:cNvSpPr txBox="1"/>
          <p:nvPr/>
        </p:nvSpPr>
        <p:spPr>
          <a:xfrm>
            <a:off x="3856074" y="31520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PORT:8000</a:t>
            </a:r>
            <a:endParaRPr kumimoji="1" lang="ko-Kore-KR" alt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4C7AC-6818-E540-E402-89B1617ED852}"/>
              </a:ext>
            </a:extLst>
          </p:cNvPr>
          <p:cNvSpPr txBox="1"/>
          <p:nvPr/>
        </p:nvSpPr>
        <p:spPr>
          <a:xfrm>
            <a:off x="4572000" y="26948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PORT:8080</a:t>
            </a:r>
            <a:endParaRPr kumimoji="1" lang="ko-Kore-KR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2D9E07-B252-368F-6CC7-299C67EC932D}"/>
              </a:ext>
            </a:extLst>
          </p:cNvPr>
          <p:cNvSpPr txBox="1"/>
          <p:nvPr/>
        </p:nvSpPr>
        <p:spPr>
          <a:xfrm>
            <a:off x="1903368" y="5377056"/>
            <a:ext cx="15785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&lt;EDGE SYSTEM&gt;</a:t>
            </a:r>
            <a:endParaRPr kumimoji="1" lang="ko-Kore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3C3EBE-3F71-2BF4-18BE-D4502915FCFA}"/>
              </a:ext>
            </a:extLst>
          </p:cNvPr>
          <p:cNvSpPr txBox="1"/>
          <p:nvPr/>
        </p:nvSpPr>
        <p:spPr>
          <a:xfrm>
            <a:off x="6800813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&lt;CLIENT&gt;</a:t>
            </a:r>
            <a:endParaRPr kumimoji="1" lang="ko-Kore-KR" altLang="en-US" sz="12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1838BDA-9BCA-D027-CC4E-8EEB9220865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59247" y="4589324"/>
            <a:ext cx="431435" cy="4398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E5A8C0A-F9CF-5A2E-A8FF-129FFFF75F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59568" y="4060441"/>
            <a:ext cx="971397" cy="67220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153DF5B-04DE-EECD-E9EE-9E0DE5868408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1111756" y="4398406"/>
            <a:ext cx="912783" cy="699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56D45A-D091-1BD2-D766-90BA81F6265B}"/>
              </a:ext>
            </a:extLst>
          </p:cNvPr>
          <p:cNvSpPr txBox="1"/>
          <p:nvPr/>
        </p:nvSpPr>
        <p:spPr>
          <a:xfrm>
            <a:off x="1158912" y="4248926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 USB</a:t>
            </a:r>
            <a:endParaRPr kumimoji="1" lang="ko-Kore-KR" altLang="en-US" sz="12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424E271-6665-5F41-7DAD-DE491889775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924232" y="4641184"/>
            <a:ext cx="797854" cy="2356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307A8A-A117-F084-4D3B-B664B3E9CE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40935" y="4244808"/>
            <a:ext cx="1047750" cy="32719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825158-FCC8-6ED3-0E4D-AA17A3C34D6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819400" y="4790122"/>
            <a:ext cx="609600" cy="16287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827456F-4861-74AE-96C0-B533B83ABB0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766530" y="4464046"/>
            <a:ext cx="715339" cy="357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92E289-E0B5-EAE3-9D1B-CDBDB0A7DFDF}"/>
              </a:ext>
            </a:extLst>
          </p:cNvPr>
          <p:cNvSpPr txBox="1"/>
          <p:nvPr/>
        </p:nvSpPr>
        <p:spPr>
          <a:xfrm>
            <a:off x="3960572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&lt;SERVICE SYSTEM&gt;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5019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목적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28600" y="1124817"/>
            <a:ext cx="9448800" cy="23012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학생식당 관리자 입장</a:t>
            </a:r>
            <a:endParaRPr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학생식당 내 실시간 이용 현환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착석 인원</a:t>
            </a:r>
            <a:r>
              <a:rPr lang="en-US" altLang="ko-KR" sz="1600" dirty="0">
                <a:latin typeface="+mn-ea"/>
                <a:cs typeface="Gulim"/>
              </a:rPr>
              <a:t>, </a:t>
            </a:r>
            <a:r>
              <a:rPr lang="ko-KR" altLang="en-US" sz="1600" dirty="0">
                <a:latin typeface="+mn-ea"/>
                <a:cs typeface="Gulim"/>
              </a:rPr>
              <a:t>대기 인원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  <a:r>
              <a:rPr lang="ko-KR" altLang="en-US" sz="1600" dirty="0">
                <a:latin typeface="+mn-ea"/>
                <a:cs typeface="Gulim"/>
              </a:rPr>
              <a:t>을 자동으로 파악한다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혼잡도 변화가 발생할 경우 이를 자동으로 기록하여 식당 운영 이력 관리 및 추후 운영 개선 자료로 활용한다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시간대별 혼잡 패턴을 시각적으로 확인함으로써 배식 인력 배치</a:t>
            </a:r>
            <a:r>
              <a:rPr lang="en-US" altLang="ko-KR" sz="1600" dirty="0">
                <a:latin typeface="+mn-ea"/>
                <a:cs typeface="Gulim"/>
              </a:rPr>
              <a:t>, </a:t>
            </a:r>
            <a:r>
              <a:rPr lang="ko-KR" altLang="en-US" sz="1600" dirty="0">
                <a:latin typeface="+mn-ea"/>
                <a:cs typeface="Gulim"/>
              </a:rPr>
              <a:t>운영 시간 조정에 도움을 준다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  <a:p>
            <a:pPr marL="688975" lvl="1" indent="-285750">
              <a:lnSpc>
                <a:spcPct val="100000"/>
              </a:lnSpc>
              <a:spcBef>
                <a:spcPts val="1440"/>
              </a:spcBef>
              <a:buFont typeface="Wingdings" panose="05000000000000000000" pitchFamily="2" charset="2"/>
              <a:buChar char="è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경험과 감에 의존하던 운영을 데이터 기반 운영으로 전환한다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DA4A3534-8F5C-32A4-4FA7-C396529B3484}"/>
              </a:ext>
            </a:extLst>
          </p:cNvPr>
          <p:cNvSpPr txBox="1"/>
          <p:nvPr/>
        </p:nvSpPr>
        <p:spPr>
          <a:xfrm>
            <a:off x="227215" y="3794729"/>
            <a:ext cx="9525000" cy="23012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학생식당 이용자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학생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 입장 </a:t>
            </a:r>
            <a:endParaRPr sz="2000" dirty="0"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학생들이 식당에 직접 방문하지 않아도 현재 혼잡도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여유</a:t>
            </a:r>
            <a:r>
              <a:rPr lang="en-US" altLang="ko-KR" sz="1600" dirty="0">
                <a:latin typeface="+mn-ea"/>
                <a:cs typeface="Gulim"/>
              </a:rPr>
              <a:t>/</a:t>
            </a:r>
            <a:r>
              <a:rPr lang="ko-KR" altLang="en-US" sz="1600" dirty="0">
                <a:latin typeface="+mn-ea"/>
                <a:cs typeface="Gulim"/>
              </a:rPr>
              <a:t>보통</a:t>
            </a:r>
            <a:r>
              <a:rPr lang="en-US" altLang="ko-KR" sz="1600" dirty="0">
                <a:latin typeface="+mn-ea"/>
                <a:cs typeface="Gulim"/>
              </a:rPr>
              <a:t>/</a:t>
            </a:r>
            <a:r>
              <a:rPr lang="ko-KR" altLang="en-US" sz="1600" dirty="0">
                <a:latin typeface="+mn-ea"/>
                <a:cs typeface="Gulim"/>
              </a:rPr>
              <a:t>혼잡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  <a:r>
              <a:rPr lang="ko-KR" altLang="en-US" sz="1600" dirty="0">
                <a:latin typeface="+mn-ea"/>
                <a:cs typeface="Gulim"/>
              </a:rPr>
              <a:t>를 모바일 앱으로 즉시 확인할 수 있도록 한다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남은 좌석 수</a:t>
            </a:r>
            <a:r>
              <a:rPr lang="en-US" altLang="ko-KR" sz="1600" dirty="0">
                <a:latin typeface="+mn-ea"/>
                <a:cs typeface="Gulim"/>
              </a:rPr>
              <a:t>, </a:t>
            </a:r>
            <a:r>
              <a:rPr lang="ko-KR" altLang="en-US" sz="1600" dirty="0">
                <a:latin typeface="+mn-ea"/>
                <a:cs typeface="Gulim"/>
              </a:rPr>
              <a:t>대기 인원 정보를 통해 불필요한 대기 시간을 줄인다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혼잡한 시간대를 피함으로써 수업 일정과 식사 시간을 효율적으로 관리할 수 있도록 돕는다</a:t>
            </a:r>
            <a:r>
              <a:rPr lang="en-US" altLang="ko-KR" sz="1600" dirty="0">
                <a:latin typeface="+mn-ea"/>
                <a:cs typeface="Gulim"/>
              </a:rPr>
              <a:t>..</a:t>
            </a:r>
          </a:p>
          <a:p>
            <a:pPr marL="688975" lvl="1" indent="-285750">
              <a:lnSpc>
                <a:spcPct val="100000"/>
              </a:lnSpc>
              <a:spcBef>
                <a:spcPts val="1440"/>
              </a:spcBef>
              <a:buFont typeface="Wingdings" panose="05000000000000000000" pitchFamily="2" charset="2"/>
              <a:buChar char="è"/>
              <a:tabLst>
                <a:tab pos="690880" algn="l"/>
                <a:tab pos="691515" algn="l"/>
              </a:tabLst>
            </a:pPr>
            <a:r>
              <a:rPr lang="ko-KR" altLang="en-US" sz="1600" dirty="0">
                <a:latin typeface="+mn-ea"/>
                <a:cs typeface="Gulim"/>
              </a:rPr>
              <a:t>식당에 가서 기다리는 경험을 줄이고</a:t>
            </a:r>
            <a:r>
              <a:rPr lang="en-US" altLang="ko-KR" sz="1600" dirty="0">
                <a:latin typeface="+mn-ea"/>
                <a:cs typeface="Gulim"/>
              </a:rPr>
              <a:t>, </a:t>
            </a:r>
            <a:r>
              <a:rPr lang="ko-KR" altLang="en-US" sz="1600" dirty="0">
                <a:latin typeface="+mn-ea"/>
                <a:cs typeface="Gulim"/>
              </a:rPr>
              <a:t>선택 가능한 식사 환경을 제공한다</a:t>
            </a:r>
            <a:r>
              <a:rPr lang="en-US" altLang="ko-KR" sz="1600" dirty="0">
                <a:latin typeface="+mn-ea"/>
                <a:cs typeface="Gulim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sz="2000" dirty="0"/>
              <a:t>필요성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381000" y="1371600"/>
            <a:ext cx="9144000" cy="319382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사람 없을 때 학생식당을 이용하고 싶지만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방문 전에는 현재 혼잡도를 알 수 없는 문제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20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직접 </a:t>
            </a:r>
            <a:r>
              <a:rPr lang="ko-KR" altLang="en-US" sz="2000" spc="-5" dirty="0" err="1">
                <a:solidFill>
                  <a:srgbClr val="558ED5"/>
                </a:solidFill>
                <a:latin typeface="+mn-ea"/>
                <a:cs typeface="Gulim"/>
              </a:rPr>
              <a:t>가봐야만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 혼잡 여부를 알 수 있어 불필요한 이동과 대기가 발생하는 문제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학생식당 관리자 역시 실시간 이용 현황을 수치로 파악하기 어려운 문제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혼잡도 변화가 기록으로 남지 않아 운영 개선에 활용하기 힘든 문제</a:t>
            </a:r>
            <a:endParaRPr lang="en-US" altLang="ko-KR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en-US" sz="2000" spc="-5" dirty="0">
              <a:solidFill>
                <a:srgbClr val="558ED5"/>
              </a:solidFill>
              <a:latin typeface="+mn-ea"/>
              <a:cs typeface="Gulim"/>
            </a:endParaRPr>
          </a:p>
          <a:p>
            <a:pPr marL="354965" indent="-342900">
              <a:lnSpc>
                <a:spcPct val="100000"/>
              </a:lnSpc>
              <a:spcBef>
                <a:spcPts val="105"/>
              </a:spcBef>
              <a:buFont typeface="Wingdings" panose="05000000000000000000" pitchFamily="2" charset="2"/>
              <a:buChar char="è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학생과 관리자는 학생식당의 혼잡도를 미리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Gulim"/>
              </a:rPr>
              <a:t>,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Gulim"/>
              </a:rPr>
              <a:t>정확하게 알 수단이 없다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Guli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051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817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chemeClr val="accent1"/>
                </a:solidFill>
              </a:rPr>
              <a:t>조건대비표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38D92DE-3313-341A-7253-A23793A03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017162"/>
              </p:ext>
            </p:extLst>
          </p:nvPr>
        </p:nvGraphicFramePr>
        <p:xfrm>
          <a:off x="457200" y="1056990"/>
          <a:ext cx="8991600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260587217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205259118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99785294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246177164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25583751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시스템 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세부기능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구현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대체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소스 파일명 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함수 또는 </a:t>
                      </a:r>
                      <a:r>
                        <a:rPr lang="en-US" altLang="ko-KR" sz="1000" dirty="0"/>
                        <a:t>class</a:t>
                      </a:r>
                      <a:r>
                        <a:rPr lang="ko-KR" altLang="en-US" sz="1000" dirty="0"/>
                        <a:t>명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527650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1. Edge System(Python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1-1. YoloV5 pretrained model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(run)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369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1-2. </a:t>
                      </a:r>
                      <a:r>
                        <a:rPr lang="en" altLang="ko-KR" sz="1000" dirty="0" err="1"/>
                        <a:t>Ms</a:t>
                      </a:r>
                      <a:r>
                        <a:rPr lang="en" altLang="ko-KR" sz="1000" dirty="0"/>
                        <a:t> coco </a:t>
                      </a:r>
                      <a:r>
                        <a:rPr lang="ko-KR" altLang="en-US" sz="1000" dirty="0"/>
                        <a:t>훈련데이터 기준 검출 객체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" altLang="ko-KR" sz="1000" dirty="0"/>
                        <a:t>Classes) : 80</a:t>
                      </a:r>
                      <a:r>
                        <a:rPr lang="ko-KR" altLang="en-US" sz="1000" dirty="0"/>
                        <a:t>가지 객체 검출 기능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detect.py (run)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57684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1-3. </a:t>
                      </a:r>
                      <a:r>
                        <a:rPr lang="ko-KR" altLang="en-US" sz="1000" dirty="0"/>
                        <a:t>한 종류의 객체를 동일한 객체로 가능한 </a:t>
                      </a:r>
                      <a:r>
                        <a:rPr lang="en" altLang="ko-KR" sz="1000" dirty="0"/>
                        <a:t>Change Detection</a:t>
                      </a:r>
                      <a:r>
                        <a:rPr lang="en-US" altLang="ko-KR" sz="1000" b="1" dirty="0"/>
                        <a:t>(</a:t>
                      </a:r>
                      <a:r>
                        <a:rPr lang="ko-KR" altLang="en-US" sz="1000" b="1" dirty="0"/>
                        <a:t>대체 가능 함</a:t>
                      </a:r>
                      <a:r>
                        <a:rPr lang="en-US" altLang="ko-KR" sz="1000" b="1" dirty="0"/>
                        <a:t>)</a:t>
                      </a:r>
                      <a:endParaRPr lang="en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person_tracker.py(</a:t>
                      </a:r>
                      <a:r>
                        <a:rPr lang="en-US" altLang="ko-KR" sz="1000" dirty="0" err="1"/>
                        <a:t>PersonTracker</a:t>
                      </a:r>
                      <a:r>
                        <a:rPr lang="en-US" altLang="ko-KR" sz="1000" dirty="0"/>
                        <a:t>), changedetection.py(</a:t>
                      </a:r>
                      <a:r>
                        <a:rPr lang="en-US" altLang="ko-KR" sz="1000" dirty="0" err="1"/>
                        <a:t>ChangeDetection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717427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1-4.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changedetection.py (</a:t>
                      </a:r>
                      <a:r>
                        <a:rPr lang="en-US" altLang="ko-KR" sz="1000" dirty="0" err="1"/>
                        <a:t>ChangeDetection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1258307"/>
                  </a:ext>
                </a:extLst>
              </a:tr>
              <a:tr h="12192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1-5. </a:t>
                      </a:r>
                      <a:r>
                        <a:rPr lang="ko-KR" altLang="en-US" sz="1000" dirty="0"/>
                        <a:t>기타 추가기능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상태 안정화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프레임 누적 판단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changedetection.py (</a:t>
                      </a:r>
                      <a:r>
                        <a:rPr lang="en-US" altLang="ko-KR" sz="1000" dirty="0" err="1"/>
                        <a:t>ChangeDetection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219046"/>
                  </a:ext>
                </a:extLst>
              </a:tr>
              <a:tr h="1219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1-6. </a:t>
                      </a:r>
                      <a:r>
                        <a:rPr lang="ko-KR" altLang="en-US" sz="1000" dirty="0"/>
                        <a:t>기타 추가 기능</a:t>
                      </a:r>
                      <a:r>
                        <a:rPr lang="en-US" altLang="ko-KR" sz="1000" dirty="0"/>
                        <a:t>: seated/standing</a:t>
                      </a:r>
                      <a:r>
                        <a:rPr lang="ko-KR" altLang="en-US" sz="1000" dirty="0"/>
                        <a:t> 규칙 기반 분류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detect.py(</a:t>
                      </a:r>
                      <a:r>
                        <a:rPr lang="en-US" altLang="ko-KR" sz="1000" dirty="0" err="1"/>
                        <a:t>classify_person_box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9669531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2. Service System(Python, Django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" altLang="ko-KR" sz="1000" dirty="0" err="1"/>
                        <a:t>Pythonanywhere</a:t>
                      </a:r>
                      <a:r>
                        <a:rPr lang="en" altLang="ko-KR" sz="1000" dirty="0"/>
                        <a:t> </a:t>
                      </a:r>
                      <a:r>
                        <a:rPr lang="ko-KR" altLang="en-US" sz="1000" dirty="0"/>
                        <a:t>클라우드상 서비스 구동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2-1. </a:t>
                      </a:r>
                      <a:r>
                        <a:rPr lang="ko-KR" altLang="en-US" sz="1000" dirty="0"/>
                        <a:t>사용자 보안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보안키를 이용한 로그인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views.py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-US" altLang="ko-KR" sz="1000" dirty="0" err="1"/>
                        <a:t>admin_required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 err="1"/>
                        <a:t>admin_login</a:t>
                      </a:r>
                      <a:r>
                        <a:rPr lang="en-US" altLang="ko-KR" sz="1000" dirty="0"/>
                        <a:t>), </a:t>
                      </a:r>
                    </a:p>
                    <a:p>
                      <a:pPr latinLnBrk="1"/>
                      <a:r>
                        <a:rPr lang="en-US" altLang="ko-KR" sz="1000" dirty="0"/>
                        <a:t>models.py (</a:t>
                      </a:r>
                      <a:r>
                        <a:rPr lang="en-US" altLang="ko-KR" sz="1000" dirty="0" err="1"/>
                        <a:t>SecurityKey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04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2-2. Image Blog </a:t>
                      </a:r>
                      <a:r>
                        <a:rPr lang="ko-KR" altLang="en-US" sz="1000" dirty="0"/>
                        <a:t>및 관리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models.py (Post),</a:t>
                      </a:r>
                    </a:p>
                    <a:p>
                      <a:pPr latinLnBrk="1"/>
                      <a:r>
                        <a:rPr lang="en-US" altLang="ko-KR" sz="1000" dirty="0"/>
                        <a:t>views.py (</a:t>
                      </a:r>
                      <a:r>
                        <a:rPr lang="en-US" altLang="ko-KR" sz="1000" dirty="0" err="1"/>
                        <a:t>post_list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post_detail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post_new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post_edit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post_delete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618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2-3.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views.py (</a:t>
                      </a:r>
                      <a:r>
                        <a:rPr lang="en-US" altLang="ko-KR" sz="1000" dirty="0" err="1"/>
                        <a:t>BlogImage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09916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2-4.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views.py (</a:t>
                      </a:r>
                      <a:r>
                        <a:rPr lang="en-US" altLang="ko-KR" sz="1000" dirty="0" err="1"/>
                        <a:t>BlogImage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280063"/>
                  </a:ext>
                </a:extLst>
              </a:tr>
              <a:tr h="16764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2-5. </a:t>
                      </a:r>
                      <a:r>
                        <a:rPr lang="ko-KR" altLang="en-US" sz="1000" dirty="0"/>
                        <a:t>기타 추가 기능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관리자 대시보드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views.py (</a:t>
                      </a:r>
                      <a:r>
                        <a:rPr lang="en-US" altLang="ko-KR" sz="1000" dirty="0" err="1"/>
                        <a:t>admin_dashboard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admin_dashboard_data</a:t>
                      </a:r>
                      <a:r>
                        <a:rPr lang="en-US" altLang="ko-KR" sz="1000" dirty="0"/>
                        <a:t>),</a:t>
                      </a:r>
                    </a:p>
                    <a:p>
                      <a:pPr latinLnBrk="1"/>
                      <a:r>
                        <a:rPr lang="en-US" altLang="ko-KR" sz="1000" dirty="0"/>
                        <a:t>views.py (_</a:t>
                      </a:r>
                      <a:r>
                        <a:rPr lang="en-US" altLang="ko-KR" sz="1000" dirty="0" err="1"/>
                        <a:t>parse_stats</a:t>
                      </a:r>
                      <a:r>
                        <a:rPr lang="en-US" altLang="ko-KR" sz="1000" dirty="0"/>
                        <a:t>, _</a:t>
                      </a:r>
                      <a:r>
                        <a:rPr lang="en-US" altLang="ko-KR" sz="1000" dirty="0" err="1"/>
                        <a:t>status_bucket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2395334"/>
                  </a:ext>
                </a:extLst>
              </a:tr>
              <a:tr h="1676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2-6. </a:t>
                      </a:r>
                      <a:r>
                        <a:rPr lang="ko-KR" altLang="en-US" sz="1000" dirty="0"/>
                        <a:t>기타 추가 기능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관리자 로그아웃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views.py (</a:t>
                      </a:r>
                      <a:r>
                        <a:rPr lang="en-US" altLang="ko-KR" sz="1000" dirty="0" err="1"/>
                        <a:t>admin_logout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3596857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 Client System(Android, Native App,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3.1. Image list view </a:t>
                      </a:r>
                      <a:r>
                        <a:rPr lang="ko-KR" altLang="en-US" sz="1000" dirty="0"/>
                        <a:t>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 기능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HistoryActivity.java (</a:t>
                      </a:r>
                      <a:r>
                        <a:rPr lang="en-US" altLang="ko-KR" sz="1000" dirty="0" err="1"/>
                        <a:t>onCreate</a:t>
                      </a:r>
                      <a:r>
                        <a:rPr lang="en-US" altLang="ko-KR" sz="1000" dirty="0"/>
                        <a:t>),</a:t>
                      </a:r>
                    </a:p>
                    <a:p>
                      <a:pPr latinLnBrk="1"/>
                      <a:r>
                        <a:rPr lang="en-US" altLang="ko-KR" sz="1000" dirty="0"/>
                        <a:t>HistoryAdapter.java (</a:t>
                      </a:r>
                      <a:r>
                        <a:rPr lang="en-US" altLang="ko-KR" sz="1000" dirty="0" err="1"/>
                        <a:t>onBindViewHolder</a:t>
                      </a:r>
                      <a:r>
                        <a:rPr lang="en-US" altLang="ko-KR" sz="1000" dirty="0"/>
                        <a:t>, VH)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921345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3.2.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PostFetcher.java ( </a:t>
                      </a:r>
                      <a:r>
                        <a:rPr lang="en-US" altLang="ko-KR" sz="1000" dirty="0" err="1"/>
                        <a:t>fetchPosts</a:t>
                      </a:r>
                      <a:r>
                        <a:rPr lang="en-US" altLang="ko-KR" sz="1000" dirty="0"/>
                        <a:t>),</a:t>
                      </a:r>
                    </a:p>
                    <a:p>
                      <a:pPr latinLnBrk="1"/>
                      <a:r>
                        <a:rPr lang="en-US" altLang="ko-KR" sz="1000" dirty="0"/>
                        <a:t>MainActivity.java (</a:t>
                      </a:r>
                      <a:r>
                        <a:rPr lang="en-US" altLang="ko-KR" sz="1000" dirty="0" err="1"/>
                        <a:t>LoadPostsTask.dolnBackground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56601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3.3. </a:t>
                      </a:r>
                      <a:r>
                        <a:rPr lang="ko-KR" altLang="en-US" sz="1000" dirty="0"/>
                        <a:t>공통기능 및 추가기능을 활용한 사용자 시나리오 및 </a:t>
                      </a:r>
                      <a:r>
                        <a:rPr lang="en" altLang="ko-KR" sz="1000" dirty="0"/>
                        <a:t>UI </a:t>
                      </a:r>
                      <a:r>
                        <a:rPr lang="ko-KR" altLang="en-US" sz="1000" dirty="0"/>
                        <a:t>제공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(</a:t>
                      </a:r>
                      <a:r>
                        <a:rPr lang="en-US" altLang="ko-KR" sz="1000" dirty="0" err="1"/>
                        <a:t>renderDashboard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parseStatsFromText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updateHereFromLatest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962697"/>
                  </a:ext>
                </a:extLst>
              </a:tr>
              <a:tr h="12192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3-4. </a:t>
                      </a:r>
                      <a:r>
                        <a:rPr lang="ko-KR" altLang="en-US" sz="1000" dirty="0"/>
                        <a:t>추가 기능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신규 이벤트 감지 및 알림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00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MainActivity.java (</a:t>
                      </a:r>
                      <a:r>
                        <a:rPr lang="en-US" altLang="ko-KR" sz="1000" dirty="0" err="1"/>
                        <a:t>triggerAlert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-US" altLang="ko-KR" sz="1000" dirty="0" err="1"/>
                        <a:t>lastCount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756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98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53FC-8DC7-DEB6-AC4F-171A8F7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C2D131-20C9-3743-0C3C-F48B12A4E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1190069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1-1. YoloV5 pretrained model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 (</a:t>
            </a:r>
            <a:r>
              <a:rPr lang="ko-KR" altLang="en-US" sz="1400" b="1" spc="-5" dirty="0">
                <a:solidFill>
                  <a:srgbClr val="558ED5"/>
                </a:solidFill>
                <a:latin typeface="+mn-ea"/>
                <a:cs typeface="Malgun Gothic"/>
              </a:rPr>
              <a:t>대체 가능 함</a:t>
            </a:r>
            <a:r>
              <a:rPr lang="en-US" altLang="ko-KR" sz="1400" b="1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사전 학습된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VOLOv5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모델을 사용하여 실시간 객체 탐지를 수행함</a:t>
            </a:r>
            <a:endParaRPr lang="en-US" altLang="ko-KR" sz="1200" i="1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AA10C6-B376-C92B-2E3F-39E2C58C9A9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651734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1-2.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Ms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coco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훈련데이터 기준 검출 객체 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Classes) : 80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가지 객체 검출 기능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MS COCO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데이터셋 기반으로 학습된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VOLOv5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모델을 사용하여 사람 객체를 탐지함</a:t>
            </a:r>
            <a:endParaRPr lang="en-US" altLang="ko-KR" sz="1200" i="1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Gulim"/>
              </a:rPr>
              <a:t>1-1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Gulim"/>
              </a:rPr>
              <a:t>이미지를 보면 사람만 잡히고 다른 물체는 제외됨을 확인할 수 있음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436FCE2-7D0B-C826-592C-819072951881}"/>
              </a:ext>
            </a:extLst>
          </p:cNvPr>
          <p:cNvSpPr txBox="1">
            <a:spLocks/>
          </p:cNvSpPr>
          <p:nvPr/>
        </p:nvSpPr>
        <p:spPr>
          <a:xfrm>
            <a:off x="5121917" y="2814776"/>
            <a:ext cx="4309110" cy="15286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1-3.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한 종류의 객체를 동일한 객체로 가능한 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Change Detection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 (</a:t>
            </a:r>
            <a:r>
              <a:rPr lang="ko-KR" altLang="en-US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대체 가능 함</a:t>
            </a:r>
            <a:r>
              <a:rPr lang="en-US" altLang="ko-KR" sz="1400" b="1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kern="0" spc="-5" dirty="0" err="1">
                <a:solidFill>
                  <a:srgbClr val="FF0000"/>
                </a:solidFill>
                <a:latin typeface="+mn-ea"/>
                <a:cs typeface="Malgun Gothic"/>
              </a:rPr>
              <a:t>PersonTracker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를 이용해 프레임 간 동일 인물을 추적하고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en-US" altLang="ko-KR" sz="1200" i="1" kern="0" spc="-5" dirty="0" err="1">
                <a:solidFill>
                  <a:srgbClr val="FF0000"/>
                </a:solidFill>
                <a:latin typeface="+mn-ea"/>
                <a:cs typeface="Malgun Gothic"/>
              </a:rPr>
              <a:t>ChangeDetection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으로 인원 변화 상황 판단</a:t>
            </a:r>
            <a:endParaRPr lang="en-US" altLang="ko-KR" sz="1200" i="1" kern="0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1-1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두 이미지를 비교해 보면 동일한 인물에 동일한 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ID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Gulim"/>
              </a:rPr>
              <a:t>가 부여됨을 확인할 수 있음</a:t>
            </a:r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CCB36D9-586F-F52E-70DB-55ACD54B7FC6}"/>
              </a:ext>
            </a:extLst>
          </p:cNvPr>
          <p:cNvSpPr txBox="1">
            <a:spLocks/>
          </p:cNvSpPr>
          <p:nvPr/>
        </p:nvSpPr>
        <p:spPr>
          <a:xfrm>
            <a:off x="5038084" y="4419600"/>
            <a:ext cx="4309110" cy="8874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1-4.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혼잡도 상태 변경 시 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Django 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서버로 </a:t>
            </a:r>
            <a:r>
              <a:rPr lang="en-US" altLang="ko-KR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HTTP REST API</a:t>
            </a:r>
            <a:r>
              <a:rPr lang="ko-KR" altLang="en-US" sz="1200" i="1" kern="0" spc="-5" dirty="0">
                <a:solidFill>
                  <a:srgbClr val="FF0000"/>
                </a:solidFill>
                <a:latin typeface="+mn-ea"/>
                <a:cs typeface="Malgun Gothic"/>
              </a:rPr>
              <a:t>를 통해 이미지와 텍스트 데이터 전송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2056" name="Picture 8" descr="실시간 혼잡도 변경 - 보통">
            <a:extLst>
              <a:ext uri="{FF2B5EF4-FFF2-40B4-BE49-F238E27FC236}">
                <a16:creationId xmlns:a16="http://schemas.microsoft.com/office/drawing/2014/main" id="{060C7D6C-4178-7CC4-19F7-57FFF3CB8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2083001"/>
            <a:ext cx="2778760" cy="208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실시간 혼잡도 변경 - 여유">
            <a:extLst>
              <a:ext uri="{FF2B5EF4-FFF2-40B4-BE49-F238E27FC236}">
                <a16:creationId xmlns:a16="http://schemas.microsoft.com/office/drawing/2014/main" id="{78E99224-23B4-5432-493C-36976C740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4267200"/>
            <a:ext cx="2799087" cy="209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7FE366F-25A8-5455-FEE7-2283BFA4E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1601" y="5187710"/>
            <a:ext cx="3782075" cy="156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CC10C-D7E8-0941-032A-F97ED994A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DC8FF-D86E-578B-462B-9B4B30D60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369714-2E6A-0BF3-2752-0164F4A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887422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1-5.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상태 안정화 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프레임 누적 판단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혼잡도 상태가 일정 프레임 이상 유지될 때만 상태 변경으로 인정하여 </a:t>
            </a:r>
            <a:r>
              <a:rPr lang="ko-KR" altLang="en-US" sz="1200" i="1" spc="-5" dirty="0" err="1">
                <a:solidFill>
                  <a:srgbClr val="FF0000"/>
                </a:solidFill>
                <a:latin typeface="+mn-ea"/>
                <a:cs typeface="Malgun Gothic"/>
              </a:rPr>
              <a:t>오탐을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 방지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14D103-DA70-6704-3D5D-F338A9101BC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115690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1-6.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기타 추가기능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: seated/standing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규칙 기반 분류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사람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 bounding box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의 위치와 비율을 기준으로 착석 </a:t>
            </a:r>
            <a:r>
              <a:rPr lang="en-US" altLang="ko-KR" sz="1200" i="1" spc="-5" dirty="0">
                <a:solidFill>
                  <a:srgbClr val="FF0000"/>
                </a:solidFill>
                <a:latin typeface="+mn-ea"/>
                <a:cs typeface="Malgun Gothic"/>
              </a:rPr>
              <a:t>/ </a:t>
            </a:r>
            <a:r>
              <a:rPr lang="ko-KR" altLang="en-US" sz="1200" i="1" spc="-5" dirty="0">
                <a:solidFill>
                  <a:srgbClr val="FF0000"/>
                </a:solidFill>
                <a:latin typeface="+mn-ea"/>
                <a:cs typeface="Malgun Gothic"/>
              </a:rPr>
              <a:t>대기를 분류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pic>
        <p:nvPicPr>
          <p:cNvPr id="5" name="그림 4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89F78F-9CFD-49C0-9F5F-221E052F3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2255756"/>
            <a:ext cx="4527550" cy="1868819"/>
          </a:xfrm>
          <a:prstGeom prst="rect">
            <a:avLst/>
          </a:prstGeom>
        </p:spPr>
      </p:pic>
      <p:pic>
        <p:nvPicPr>
          <p:cNvPr id="9" name="그림 8" descr="텍스트, 스크린샷, 컴퓨터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AE3B1A0-8D54-785E-8A4E-4A5FEEF73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9" y="2362200"/>
            <a:ext cx="412541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261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4698</TotalTime>
  <Words>1976</Words>
  <Application>Microsoft Office PowerPoint</Application>
  <PresentationFormat>A4 용지(210x297mm)</PresentationFormat>
  <Paragraphs>278</Paragraphs>
  <Slides>18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Malgun Gothic</vt:lpstr>
      <vt:lpstr>Arial</vt:lpstr>
      <vt:lpstr>Calibri</vt:lpstr>
      <vt:lpstr>Consolas</vt:lpstr>
      <vt:lpstr>Times New Roman</vt:lpstr>
      <vt:lpstr>Wingdings</vt:lpstr>
      <vt:lpstr>Office Theme</vt:lpstr>
      <vt:lpstr>Mobile/WebService Project</vt:lpstr>
      <vt:lpstr>목차</vt:lpstr>
      <vt:lpstr>요구조건</vt:lpstr>
      <vt:lpstr>시스템 구성도</vt:lpstr>
      <vt:lpstr>목적</vt:lpstr>
      <vt:lpstr>필요성</vt:lpstr>
      <vt:lpstr>기능 - 조건대비표</vt:lpstr>
      <vt:lpstr>기능 - 1. Edge System(Python 기반, 공통)</vt:lpstr>
      <vt:lpstr>기능 - 1. Edge System(Python 기반, 공통)</vt:lpstr>
      <vt:lpstr>기능 - 2. Service System(Python, Django 기반)</vt:lpstr>
      <vt:lpstr>기능 - 2. Service System(Python, Django 기반)</vt:lpstr>
      <vt:lpstr>기능 - 3. Client System(Android, Java기반, 개별 제안)</vt:lpstr>
      <vt:lpstr>기능</vt:lpstr>
      <vt:lpstr>사용자 시나리오(Ui 구성)</vt:lpstr>
      <vt:lpstr>개발과정의 이슈</vt:lpstr>
      <vt:lpstr>데모</vt:lpstr>
      <vt:lpstr>기대효과 및 결론</vt:lpstr>
      <vt:lpstr>결과물의 목록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안기옥</dc:creator>
  <cp:lastModifiedBy>소연 이</cp:lastModifiedBy>
  <cp:revision>59</cp:revision>
  <dcterms:created xsi:type="dcterms:W3CDTF">2020-06-08T19:34:44Z</dcterms:created>
  <dcterms:modified xsi:type="dcterms:W3CDTF">2025-12-19T13:06:49Z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2018-05-10T00:00:00Z</vt:filetime>
  </property>
  <property fmtid="{D5CDD505-2E9C-101B-9397-08002B2CF9AE}" pid="3" name="Creator">
    <vt:lpwstr>PowerPoint용 Acrobat PDFMaker 15</vt:lpwstr>
  </property>
  <property fmtid="{D5CDD505-2E9C-101B-9397-08002B2CF9AE}" pid="4" name="LastSaved">
    <vt:filetime>2020-06-08T00:00:00Z</vt:filetime>
  </property>
</Properties>
</file>